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67" r:id="rId5"/>
    <p:sldId id="312" r:id="rId6"/>
    <p:sldId id="289" r:id="rId7"/>
    <p:sldId id="311" r:id="rId8"/>
    <p:sldId id="313" r:id="rId9"/>
    <p:sldId id="317" r:id="rId10"/>
    <p:sldId id="318" r:id="rId11"/>
    <p:sldId id="314" r:id="rId12"/>
    <p:sldId id="319" r:id="rId13"/>
    <p:sldId id="320" r:id="rId14"/>
    <p:sldId id="316" r:id="rId15"/>
    <p:sldId id="306" r:id="rId1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BED630"/>
    <a:srgbClr val="1E435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61" autoAdjust="0"/>
    <p:restoredTop sz="85267" autoAdjust="0"/>
  </p:normalViewPr>
  <p:slideViewPr>
    <p:cSldViewPr snapToGrid="0">
      <p:cViewPr varScale="1">
        <p:scale>
          <a:sx n="79" d="100"/>
          <a:sy n="79" d="100"/>
        </p:scale>
        <p:origin x="-174" y="-78"/>
      </p:cViewPr>
      <p:guideLst>
        <p:guide orient="horz" pos="2160"/>
        <p:guide pos="3840"/>
      </p:guideLst>
    </p:cSldViewPr>
  </p:slideViewPr>
  <p:outlineViewPr>
    <p:cViewPr>
      <p:scale>
        <a:sx n="33" d="100"/>
        <a:sy n="33" d="100"/>
      </p:scale>
      <p:origin x="21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81" d="100"/>
          <a:sy n="81" d="100"/>
        </p:scale>
        <p:origin x="-93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munkalap1.xlsx"/></Relationships>
</file>

<file path=ppt/charts/chart1.xml><?xml version="1.0" encoding="utf-8"?>
<c:chartSpace xmlns:c="http://schemas.openxmlformats.org/drawingml/2006/chart" xmlns:a="http://schemas.openxmlformats.org/drawingml/2006/main" xmlns:r="http://schemas.openxmlformats.org/officeDocument/2006/relationships">
  <c:lang val="hu-HU"/>
  <c:chart>
    <c:title>
      <c:tx>
        <c:rich>
          <a:bodyPr/>
          <a:lstStyle/>
          <a:p>
            <a:pPr>
              <a:defRPr/>
            </a:pPr>
            <a:r>
              <a:rPr lang="hu-HU" dirty="0"/>
              <a:t>Megbetegedés</a:t>
            </a:r>
          </a:p>
        </c:rich>
      </c:tx>
      <c:layout>
        <c:manualLayout>
          <c:xMode val="edge"/>
          <c:yMode val="edge"/>
          <c:x val="0.39273258865897581"/>
          <c:y val="0.10998877665544332"/>
        </c:manualLayout>
      </c:layout>
    </c:title>
    <c:view3D>
      <c:rotX val="30"/>
      <c:perspective val="30"/>
    </c:view3D>
    <c:plotArea>
      <c:layout>
        <c:manualLayout>
          <c:layoutTarget val="inner"/>
          <c:xMode val="edge"/>
          <c:yMode val="edge"/>
          <c:x val="0"/>
          <c:y val="0"/>
          <c:w val="1"/>
          <c:h val="0.99386501634204505"/>
        </c:manualLayout>
      </c:layout>
      <c:pie3DChart>
        <c:varyColors val="1"/>
        <c:ser>
          <c:idx val="0"/>
          <c:order val="0"/>
          <c:tx>
            <c:strRef>
              <c:f>Munka1!$B$1</c:f>
              <c:strCache>
                <c:ptCount val="1"/>
                <c:pt idx="0">
                  <c:v>Értékesítés</c:v>
                </c:pt>
              </c:strCache>
            </c:strRef>
          </c:tx>
          <c:spPr>
            <a:solidFill>
              <a:srgbClr val="1E4358"/>
            </a:solidFill>
          </c:spPr>
          <c:explosion val="105"/>
          <c:dPt>
            <c:idx val="0"/>
            <c:explosion val="11"/>
            <c:spPr>
              <a:solidFill>
                <a:srgbClr val="BED630"/>
              </a:solidFill>
            </c:spPr>
            <c:extLst xmlns:c16r2="http://schemas.microsoft.com/office/drawing/2015/06/chart">
              <c:ext xmlns:c16="http://schemas.microsoft.com/office/drawing/2014/chart" uri="{C3380CC4-5D6E-409C-BE32-E72D297353CC}">
                <c16:uniqueId val="{00000000-D5AD-47D2-ADD4-8D5985D6D63E}"/>
              </c:ext>
            </c:extLst>
          </c:dPt>
          <c:dPt>
            <c:idx val="1"/>
            <c:explosion val="10"/>
            <c:extLst xmlns:c16r2="http://schemas.microsoft.com/office/drawing/2015/06/chart">
              <c:ext xmlns:c16="http://schemas.microsoft.com/office/drawing/2014/chart" uri="{C3380CC4-5D6E-409C-BE32-E72D297353CC}">
                <c16:uniqueId val="{00000001-D5AD-47D2-ADD4-8D5985D6D63E}"/>
              </c:ext>
            </c:extLst>
          </c:dPt>
          <c:dLbls>
            <c:dLbl>
              <c:idx val="0"/>
              <c:layout>
                <c:manualLayout>
                  <c:x val="-0.20163125892889955"/>
                  <c:y val="-0.17330071856395488"/>
                </c:manualLayout>
              </c:layout>
              <c:tx>
                <c:rich>
                  <a:bodyPr/>
                  <a:lstStyle/>
                  <a:p>
                    <a:pPr>
                      <a:defRPr sz="1800"/>
                    </a:pPr>
                    <a:r>
                      <a:rPr lang="en-US" sz="1800" b="1" i="1" dirty="0" err="1">
                        <a:solidFill>
                          <a:schemeClr val="tx1"/>
                        </a:solidFill>
                      </a:rPr>
                      <a:t>Háztartások</a:t>
                    </a:r>
                    <a:endParaRPr lang="en-US" sz="1800" b="1" i="1" dirty="0">
                      <a:solidFill>
                        <a:schemeClr val="tx1"/>
                      </a:solidFill>
                    </a:endParaRPr>
                  </a:p>
                </c:rich>
              </c:tx>
              <c:spPr/>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5AD-47D2-ADD4-8D5985D6D63E}"/>
                </c:ext>
              </c:extLst>
            </c:dLbl>
            <c:dLbl>
              <c:idx val="1"/>
              <c:layout/>
              <c:tx>
                <c:rich>
                  <a:bodyPr/>
                  <a:lstStyle/>
                  <a:p>
                    <a:r>
                      <a:rPr lang="en-US" b="1" i="1" dirty="0" err="1">
                        <a:solidFill>
                          <a:schemeClr val="bg1"/>
                        </a:solidFill>
                        <a:latin typeface="+mn-lt"/>
                      </a:rPr>
                      <a:t>Egyéb</a:t>
                    </a:r>
                    <a:r>
                      <a:rPr lang="en-US" b="1" i="1" dirty="0">
                        <a:solidFill>
                          <a:schemeClr val="bg1"/>
                        </a:solidFill>
                        <a:latin typeface="+mn-lt"/>
                      </a:rPr>
                      <a:t> </a:t>
                    </a:r>
                    <a:r>
                      <a:rPr lang="en-US" b="1" i="1" dirty="0" err="1">
                        <a:solidFill>
                          <a:schemeClr val="bg1"/>
                        </a:solidFill>
                        <a:latin typeface="+mn-lt"/>
                      </a:rPr>
                      <a:t>okok</a:t>
                    </a:r>
                    <a:endParaRPr lang="en-US" b="1" i="1" dirty="0">
                      <a:solidFill>
                        <a:schemeClr val="bg1"/>
                      </a:solidFill>
                      <a:latin typeface="+mn-lt"/>
                    </a:endParaRPr>
                  </a:p>
                </c:rich>
              </c:tx>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5AD-47D2-ADD4-8D5985D6D63E}"/>
                </c:ext>
              </c:extLst>
            </c:dLbl>
            <c:spPr>
              <a:noFill/>
              <a:ln>
                <a:noFill/>
              </a:ln>
              <a:effectLst/>
            </c:spPr>
            <c:showCatName val="1"/>
            <c:showLeaderLines val="1"/>
            <c:extLst xmlns:c16r2="http://schemas.microsoft.com/office/drawing/2015/06/chart">
              <c:ext xmlns:c15="http://schemas.microsoft.com/office/drawing/2012/chart" uri="{CE6537A1-D6FC-4f65-9D91-7224C49458BB}"/>
            </c:extLst>
          </c:dLbls>
          <c:cat>
            <c:strRef>
              <c:f>Munka1!$A$2:$A$5</c:f>
              <c:strCache>
                <c:ptCount val="2"/>
                <c:pt idx="0">
                  <c:v>Háztartások</c:v>
                </c:pt>
                <c:pt idx="1">
                  <c:v>Egyéb okok</c:v>
                </c:pt>
              </c:strCache>
            </c:strRef>
          </c:cat>
          <c:val>
            <c:numRef>
              <c:f>Munka1!$B$2:$B$5</c:f>
              <c:numCache>
                <c:formatCode>General</c:formatCode>
                <c:ptCount val="4"/>
                <c:pt idx="0">
                  <c:v>45</c:v>
                </c:pt>
                <c:pt idx="1">
                  <c:v>15</c:v>
                </c:pt>
              </c:numCache>
            </c:numRef>
          </c:val>
          <c:extLst xmlns:c16r2="http://schemas.microsoft.com/office/drawing/2015/06/chart">
            <c:ext xmlns:c16="http://schemas.microsoft.com/office/drawing/2014/chart" uri="{C3380CC4-5D6E-409C-BE32-E72D297353CC}">
              <c16:uniqueId val="{00000002-D5AD-47D2-ADD4-8D5985D6D63E}"/>
            </c:ext>
          </c:extLst>
        </c:ser>
        <c:dLbls>
          <c:showCatName val="1"/>
        </c:dLbls>
      </c:pie3DChart>
    </c:plotArea>
    <c:plotVisOnly val="1"/>
    <c:dispBlanksAs val="zero"/>
  </c:chart>
  <c:txPr>
    <a:bodyPr/>
    <a:lstStyle/>
    <a:p>
      <a:pPr>
        <a:defRPr sz="1800"/>
      </a:pPr>
      <a:endParaRPr lang="hu-H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307AB-856F-444F-9C0F-FF10E61AB3E1}" type="datetimeFigureOut">
              <a:rPr lang="hu-HU" smtClean="0"/>
              <a:pPr/>
              <a:t>2022.10.24.</a:t>
            </a:fld>
            <a:endParaRPr lang="hu-HU"/>
          </a:p>
        </p:txBody>
      </p:sp>
      <p:sp>
        <p:nvSpPr>
          <p:cNvPr id="4" name="Diakép hely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BE9CCB-AA96-41B5-8BE0-69175397F410}" type="slidenum">
              <a:rPr lang="hu-HU" smtClean="0"/>
              <a:pPr/>
              <a:t>‹#›</a:t>
            </a:fld>
            <a:endParaRPr lang="hu-HU"/>
          </a:p>
        </p:txBody>
      </p:sp>
    </p:spTree>
    <p:extLst>
      <p:ext uri="{BB962C8B-B14F-4D97-AF65-F5344CB8AC3E}">
        <p14:creationId xmlns:p14="http://schemas.microsoft.com/office/powerpoint/2010/main" xmlns="" val="3420397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1" kern="1200" dirty="0">
                <a:solidFill>
                  <a:schemeClr val="tx1"/>
                </a:solidFill>
                <a:effectLst/>
                <a:latin typeface="+mn-lt"/>
                <a:ea typeface="+mn-ea"/>
                <a:cs typeface="+mn-cs"/>
              </a:rPr>
              <a:t>5. fejezet: Ugyan! Mi bajom lehet? </a:t>
            </a:r>
          </a:p>
          <a:p>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A bevásárlástól az ételkészítés utáni teendőkig pontról pontra végig vettünk minden lépést. Közben végig szem előtt tartottuk, hogy elkerüljük a megbetegedéseket. Most pedig arról lesz szó, hogy miért is olyan fontos a megelőzés, és mit tehetünk, ha már baj van.</a:t>
            </a:r>
          </a:p>
          <a:p>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F7BE9CCB-AA96-41B5-8BE0-69175397F410}" type="slidenum">
              <a:rPr lang="hu-HU" smtClean="0"/>
              <a:pPr/>
              <a:t>1</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1" kern="1200" dirty="0">
                <a:solidFill>
                  <a:schemeClr val="tx1"/>
                </a:solidFill>
                <a:effectLst/>
                <a:latin typeface="+mn-lt"/>
                <a:ea typeface="+mn-ea"/>
                <a:cs typeface="+mn-cs"/>
              </a:rPr>
              <a:t>Mi a teendő élelmiszer eredetű megbetegedés gyanúja esetén?</a:t>
            </a:r>
            <a:br>
              <a:rPr lang="hu-HU" sz="1200" b="1" kern="1200" dirty="0">
                <a:solidFill>
                  <a:schemeClr val="tx1"/>
                </a:solidFill>
                <a:effectLst/>
                <a:latin typeface="+mn-lt"/>
                <a:ea typeface="+mn-ea"/>
                <a:cs typeface="+mn-cs"/>
              </a:rPr>
            </a:br>
            <a:endParaRPr lang="hu-HU" sz="1200" b="1"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Az enyhe hasfájással, hasmenéssel járó tünetek általában egy-két nap alatt maguktól elmúlnak, ám ebben az esetben is javasolt </a:t>
            </a:r>
            <a:r>
              <a:rPr lang="hu-HU" sz="1200" b="1" kern="1200" dirty="0">
                <a:solidFill>
                  <a:schemeClr val="tx1"/>
                </a:solidFill>
                <a:effectLst/>
                <a:latin typeface="+mn-lt"/>
                <a:ea typeface="+mn-ea"/>
                <a:cs typeface="+mn-cs"/>
              </a:rPr>
              <a:t>felkeresni a háziorvost</a:t>
            </a:r>
            <a:r>
              <a:rPr lang="hu-HU" sz="1200" kern="1200" dirty="0">
                <a:solidFill>
                  <a:schemeClr val="tx1"/>
                </a:solidFill>
                <a:effectLst/>
                <a:latin typeface="+mn-lt"/>
                <a:ea typeface="+mn-ea"/>
                <a:cs typeface="+mn-cs"/>
              </a:rPr>
              <a:t>. Ilyenkor gyógyszer szedése nem feltétlenül szükséges, azonban a </a:t>
            </a:r>
            <a:r>
              <a:rPr lang="hu-HU" sz="1200" b="1" kern="1200" dirty="0">
                <a:solidFill>
                  <a:schemeClr val="tx1"/>
                </a:solidFill>
                <a:effectLst/>
                <a:latin typeface="+mn-lt"/>
                <a:ea typeface="+mn-ea"/>
                <a:cs typeface="+mn-cs"/>
              </a:rPr>
              <a:t>folyadékpótlásról</a:t>
            </a:r>
            <a:r>
              <a:rPr lang="hu-HU" sz="1200" kern="1200" dirty="0">
                <a:solidFill>
                  <a:schemeClr val="tx1"/>
                </a:solidFill>
                <a:effectLst/>
                <a:latin typeface="+mn-lt"/>
                <a:ea typeface="+mn-ea"/>
                <a:cs typeface="+mn-cs"/>
              </a:rPr>
              <a:t> mindenképpen gondoskodni kell. Az olyan súlyosabb tünetek esetén, mint a hányás, a láz, vagy a véres hasmenés, haladéktalanul orvoshoz kell fordulni. Ez az egyetlen módja annak, hogy megfelelő kezelésben részesüljünk, és minél hamarabb meggyógyuljunk. </a:t>
            </a:r>
            <a:r>
              <a:rPr lang="hu-HU" sz="1200" b="1" kern="1200" dirty="0">
                <a:solidFill>
                  <a:schemeClr val="tx1"/>
                </a:solidFill>
                <a:effectLst/>
                <a:latin typeface="+mn-lt"/>
                <a:ea typeface="+mn-ea"/>
                <a:cs typeface="+mn-cs"/>
              </a:rPr>
              <a:t>A gyanúba keveredett élelmiszerből természetesen senki más ne fogyasszon,</a:t>
            </a:r>
            <a:r>
              <a:rPr lang="hu-HU" sz="1200" kern="1200" dirty="0">
                <a:solidFill>
                  <a:schemeClr val="tx1"/>
                </a:solidFill>
                <a:effectLst/>
                <a:latin typeface="+mn-lt"/>
                <a:ea typeface="+mn-ea"/>
                <a:cs typeface="+mn-cs"/>
              </a:rPr>
              <a:t> ugyanakkor érdemes lehet belőle egy adagot mintaként megőrizni, így a szakemberek könnyebben beazonosíthatják a kórokozókat. </a:t>
            </a:r>
            <a:br>
              <a:rPr lang="hu-HU" sz="1200" kern="1200" dirty="0">
                <a:solidFill>
                  <a:schemeClr val="tx1"/>
                </a:solidFill>
                <a:effectLst/>
                <a:latin typeface="+mn-lt"/>
                <a:ea typeface="+mn-ea"/>
                <a:cs typeface="+mn-cs"/>
              </a:rPr>
            </a:br>
            <a:r>
              <a:rPr lang="hu-HU" sz="1200" kern="1200" dirty="0">
                <a:solidFill>
                  <a:schemeClr val="tx1"/>
                </a:solidFill>
                <a:effectLst/>
                <a:latin typeface="+mn-lt"/>
                <a:ea typeface="+mn-ea"/>
                <a:cs typeface="+mn-cs"/>
              </a:rPr>
              <a:t>Ne feledkezzünk meg arról, hogy </a:t>
            </a:r>
            <a:r>
              <a:rPr lang="hu-HU" sz="1200" b="1" kern="1200" dirty="0">
                <a:solidFill>
                  <a:schemeClr val="tx1"/>
                </a:solidFill>
                <a:effectLst/>
                <a:latin typeface="+mn-lt"/>
                <a:ea typeface="+mn-ea"/>
                <a:cs typeface="+mn-cs"/>
              </a:rPr>
              <a:t>az iskolát minden esetben tájékoztassuk a megbetegedésről</a:t>
            </a:r>
            <a:r>
              <a:rPr lang="hu-HU" sz="1200" kern="1200" dirty="0">
                <a:solidFill>
                  <a:schemeClr val="tx1"/>
                </a:solidFill>
                <a:effectLst/>
                <a:latin typeface="+mn-lt"/>
                <a:ea typeface="+mn-ea"/>
                <a:cs typeface="+mn-cs"/>
              </a:rPr>
              <a:t>, mert más is elkaphatta ugyanazt a betegséget.</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Képek forrása</a:t>
            </a:r>
          </a:p>
          <a:p>
            <a:pPr marL="228600" indent="-228600">
              <a:buFont typeface="Arial" panose="020B0604020202020204" pitchFamily="34" charset="0"/>
              <a:buChar char="•"/>
            </a:pPr>
            <a:r>
              <a:rPr lang="hu-HU" baseline="0" dirty="0"/>
              <a:t>Adobe </a:t>
            </a:r>
            <a:r>
              <a:rPr lang="hu-HU" baseline="0" dirty="0" err="1"/>
              <a:t>stock</a:t>
            </a:r>
            <a:endParaRPr lang="hu-HU" dirty="0"/>
          </a:p>
        </p:txBody>
      </p:sp>
      <p:sp>
        <p:nvSpPr>
          <p:cNvPr id="4" name="Dia számának helye 3"/>
          <p:cNvSpPr>
            <a:spLocks noGrp="1"/>
          </p:cNvSpPr>
          <p:nvPr>
            <p:ph type="sldNum" sz="quarter" idx="10"/>
          </p:nvPr>
        </p:nvSpPr>
        <p:spPr/>
        <p:txBody>
          <a:bodyPr/>
          <a:lstStyle/>
          <a:p>
            <a:fld id="{F7BE9CCB-AA96-41B5-8BE0-69175397F410}" type="slidenum">
              <a:rPr lang="hu-HU" smtClean="0"/>
              <a:pPr/>
              <a:t>10</a:t>
            </a:fld>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25000" lnSpcReduction="20000"/>
          </a:bodyPr>
          <a:lstStyle/>
          <a:p>
            <a:r>
              <a:rPr lang="hu-HU" sz="1200" b="1" kern="1200" dirty="0">
                <a:solidFill>
                  <a:schemeClr val="tx1"/>
                </a:solidFill>
                <a:effectLst/>
                <a:latin typeface="+mn-lt"/>
                <a:ea typeface="+mn-ea"/>
                <a:cs typeface="+mn-cs"/>
              </a:rPr>
              <a:t>A fájó pocak rejtélye</a:t>
            </a:r>
          </a:p>
          <a:p>
            <a:r>
              <a:rPr lang="hu-HU" sz="1200" kern="1200" dirty="0">
                <a:solidFill>
                  <a:schemeClr val="tx1"/>
                </a:solidFill>
                <a:effectLst/>
                <a:latin typeface="+mn-lt"/>
                <a:ea typeface="+mn-ea"/>
                <a:cs typeface="+mn-cs"/>
              </a:rPr>
              <a:t> </a:t>
            </a:r>
          </a:p>
          <a:p>
            <a:r>
              <a:rPr lang="hu-HU" sz="1200" b="1" kern="1200" dirty="0">
                <a:solidFill>
                  <a:schemeClr val="tx1"/>
                </a:solidFill>
                <a:effectLst/>
                <a:latin typeface="+mn-lt"/>
                <a:ea typeface="+mn-ea"/>
                <a:cs typeface="+mn-cs"/>
              </a:rPr>
              <a:t>1. kép</a:t>
            </a:r>
          </a:p>
          <a:p>
            <a:r>
              <a:rPr lang="hu-HU" sz="1200" i="1" kern="1200" dirty="0">
                <a:solidFill>
                  <a:schemeClr val="tx1"/>
                </a:solidFill>
                <a:effectLst/>
                <a:latin typeface="+mn-lt"/>
                <a:ea typeface="+mn-ea"/>
                <a:cs typeface="+mn-cs"/>
              </a:rPr>
              <a:t>Kata: </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Kezet mosok és segítek, Anya!</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2. kép</a:t>
            </a:r>
          </a:p>
          <a:p>
            <a:r>
              <a:rPr lang="hu-HU" sz="1200" kern="1200" dirty="0">
                <a:solidFill>
                  <a:schemeClr val="tx1"/>
                </a:solidFill>
                <a:effectLst/>
                <a:latin typeface="+mn-lt"/>
                <a:ea typeface="+mn-ea"/>
                <a:cs typeface="+mn-cs"/>
              </a:rPr>
              <a:t>Kép sarkában felirat: Eközben</a:t>
            </a:r>
          </a:p>
          <a:p>
            <a:r>
              <a:rPr lang="hu-HU" sz="1200" kern="1200" dirty="0">
                <a:solidFill>
                  <a:schemeClr val="tx1"/>
                </a:solidFill>
                <a:effectLst/>
                <a:latin typeface="+mn-lt"/>
                <a:ea typeface="+mn-ea"/>
                <a:cs typeface="+mn-cs"/>
              </a:rPr>
              <a:t>Marci egy ágyban fekszik, arckifejezése fájdalomra és aggodalomra utal. Kezét a hasára rakja, simogatja. </a:t>
            </a:r>
          </a:p>
          <a:p>
            <a:r>
              <a:rPr lang="hu-HU" sz="1200" i="1" kern="1200" dirty="0">
                <a:solidFill>
                  <a:schemeClr val="tx1"/>
                </a:solidFill>
                <a:effectLst/>
                <a:latin typeface="+mn-lt"/>
                <a:ea typeface="+mn-ea"/>
                <a:cs typeface="+mn-cs"/>
              </a:rPr>
              <a:t>Marci:</a:t>
            </a:r>
            <a:endParaRPr lang="hu-HU" sz="1200" kern="1200" dirty="0">
              <a:solidFill>
                <a:schemeClr val="tx1"/>
              </a:solidFill>
              <a:effectLst/>
              <a:latin typeface="+mn-lt"/>
              <a:ea typeface="+mn-ea"/>
              <a:cs typeface="+mn-cs"/>
            </a:endParaRPr>
          </a:p>
          <a:p>
            <a:pPr lvl="0"/>
            <a:r>
              <a:rPr lang="hu-HU" sz="1200" kern="1200" dirty="0" err="1">
                <a:solidFill>
                  <a:schemeClr val="tx1"/>
                </a:solidFill>
                <a:effectLst/>
                <a:latin typeface="+mn-lt"/>
                <a:ea typeface="+mn-ea"/>
                <a:cs typeface="+mn-cs"/>
              </a:rPr>
              <a:t>Jajj</a:t>
            </a:r>
            <a:r>
              <a:rPr lang="hu-HU" sz="1200" kern="1200" dirty="0">
                <a:solidFill>
                  <a:schemeClr val="tx1"/>
                </a:solidFill>
                <a:effectLst/>
                <a:latin typeface="+mn-lt"/>
                <a:ea typeface="+mn-ea"/>
                <a:cs typeface="+mn-cs"/>
              </a:rPr>
              <a:t>, de fáj a hasam! Így hogy megyek el a buliba?</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3. kép</a:t>
            </a:r>
          </a:p>
          <a:p>
            <a:r>
              <a:rPr lang="hu-HU" sz="1200" kern="1200" dirty="0">
                <a:solidFill>
                  <a:schemeClr val="tx1"/>
                </a:solidFill>
                <a:effectLst/>
                <a:latin typeface="+mn-lt"/>
                <a:ea typeface="+mn-ea"/>
                <a:cs typeface="+mn-cs"/>
              </a:rPr>
              <a:t>Marci bánatosan áll a kép közepén, kezében egy masnival átkötött sárkányrepülő, rajta egy címke: Katának. Háttérben anyukája egy tálcán kekszet és teát hoz, arcán aggodalom tükrözik. </a:t>
            </a:r>
          </a:p>
          <a:p>
            <a:r>
              <a:rPr lang="hu-HU" sz="1200" i="1" kern="1200" dirty="0">
                <a:solidFill>
                  <a:schemeClr val="tx1"/>
                </a:solidFill>
                <a:effectLst/>
                <a:latin typeface="+mn-lt"/>
                <a:ea typeface="+mn-ea"/>
                <a:cs typeface="+mn-cs"/>
              </a:rPr>
              <a:t>Marci:</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Kata nagyon szomorú lesz…</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4. kép</a:t>
            </a:r>
          </a:p>
          <a:p>
            <a:r>
              <a:rPr lang="hu-HU" sz="1200" kern="1200" dirty="0">
                <a:solidFill>
                  <a:schemeClr val="tx1"/>
                </a:solidFill>
                <a:effectLst/>
                <a:latin typeface="+mn-lt"/>
                <a:ea typeface="+mn-ea"/>
                <a:cs typeface="+mn-cs"/>
              </a:rPr>
              <a:t>Megjelenik a mindig vidám, szája fülig érő Konyhatündér, kezében varázspálcával, körülötte csillogás.</a:t>
            </a:r>
          </a:p>
          <a:p>
            <a:r>
              <a:rPr lang="hu-HU" sz="1200" i="1" kern="1200" dirty="0">
                <a:solidFill>
                  <a:schemeClr val="tx1"/>
                </a:solidFill>
                <a:effectLst/>
                <a:latin typeface="+mn-lt"/>
                <a:ea typeface="+mn-ea"/>
                <a:cs typeface="+mn-cs"/>
              </a:rPr>
              <a:t>Konyhatündér:</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Ne aggódj, Marci! Majd én segítek neked!</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5. kép</a:t>
            </a:r>
          </a:p>
          <a:p>
            <a:r>
              <a:rPr lang="hu-HU" sz="1200" kern="1200" dirty="0">
                <a:solidFill>
                  <a:schemeClr val="tx1"/>
                </a:solidFill>
                <a:effectLst/>
                <a:latin typeface="+mn-lt"/>
                <a:ea typeface="+mn-ea"/>
                <a:cs typeface="+mn-cs"/>
              </a:rPr>
              <a:t>Konyhatündér arcán széles mosoly, Marcira néz. Marci felnéz rá, szemében megcsillan a remény.</a:t>
            </a:r>
          </a:p>
          <a:p>
            <a:r>
              <a:rPr lang="hu-HU" sz="1200" i="1" kern="1200" dirty="0">
                <a:solidFill>
                  <a:schemeClr val="tx1"/>
                </a:solidFill>
                <a:effectLst/>
                <a:latin typeface="+mn-lt"/>
                <a:ea typeface="+mn-ea"/>
                <a:cs typeface="+mn-cs"/>
              </a:rPr>
              <a:t>Konyhatündér:</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Először is meg kell tudnunk, mi okozta a problémát!</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6. kép</a:t>
            </a:r>
          </a:p>
          <a:p>
            <a:r>
              <a:rPr lang="hu-HU" sz="1200" kern="1200" dirty="0">
                <a:solidFill>
                  <a:schemeClr val="tx1"/>
                </a:solidFill>
                <a:effectLst/>
                <a:latin typeface="+mn-lt"/>
                <a:ea typeface="+mn-ea"/>
                <a:cs typeface="+mn-cs"/>
              </a:rPr>
              <a:t>Konyhatündér Marci vállára teszi a kezét, Marci pedig törökülésben mesélni kezd.</a:t>
            </a:r>
          </a:p>
          <a:p>
            <a:r>
              <a:rPr lang="hu-HU" sz="1200" i="1" kern="1200" dirty="0">
                <a:solidFill>
                  <a:schemeClr val="tx1"/>
                </a:solidFill>
                <a:effectLst/>
                <a:latin typeface="+mn-lt"/>
                <a:ea typeface="+mn-ea"/>
                <a:cs typeface="+mn-cs"/>
              </a:rPr>
              <a:t>Konyhatündér:</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Mesélj el nekem mindent a napodról.</a:t>
            </a:r>
          </a:p>
          <a:p>
            <a:r>
              <a:rPr lang="hu-HU" sz="1200" i="1" kern="1200" dirty="0">
                <a:solidFill>
                  <a:schemeClr val="tx1"/>
                </a:solidFill>
                <a:effectLst/>
                <a:latin typeface="+mn-lt"/>
                <a:ea typeface="+mn-ea"/>
                <a:cs typeface="+mn-cs"/>
              </a:rPr>
              <a:t>Marci:</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Hát az úgy volt…</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7. kép</a:t>
            </a:r>
          </a:p>
          <a:p>
            <a:r>
              <a:rPr lang="hu-HU" sz="1200" kern="1200" dirty="0">
                <a:solidFill>
                  <a:schemeClr val="tx1"/>
                </a:solidFill>
                <a:effectLst/>
                <a:latin typeface="+mn-lt"/>
                <a:ea typeface="+mn-ea"/>
                <a:cs typeface="+mn-cs"/>
              </a:rPr>
              <a:t>Marci egy bevásárlókocsit tol a boltban, mosolyog.</a:t>
            </a:r>
          </a:p>
          <a:p>
            <a:r>
              <a:rPr lang="hu-HU" sz="1200" i="1" kern="1200" dirty="0">
                <a:solidFill>
                  <a:schemeClr val="tx1"/>
                </a:solidFill>
                <a:effectLst/>
                <a:latin typeface="+mn-lt"/>
                <a:ea typeface="+mn-ea"/>
                <a:cs typeface="+mn-cs"/>
              </a:rPr>
              <a:t>Marci:</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Reggel Anyával elmentünk a boltba…</a:t>
            </a:r>
          </a:p>
          <a:p>
            <a:pPr lvl="0"/>
            <a:endParaRPr lang="hu-HU" sz="1200" kern="1200" dirty="0">
              <a:solidFill>
                <a:schemeClr val="tx1"/>
              </a:solidFill>
              <a:effectLst/>
              <a:latin typeface="+mn-lt"/>
              <a:ea typeface="+mn-ea"/>
              <a:cs typeface="+mn-cs"/>
            </a:endParaRPr>
          </a:p>
          <a:p>
            <a:pPr lvl="0"/>
            <a:r>
              <a:rPr lang="hu-HU" sz="1200" b="1" i="0" kern="1200" dirty="0">
                <a:solidFill>
                  <a:schemeClr val="tx1"/>
                </a:solidFill>
                <a:effectLst/>
                <a:latin typeface="+mn-lt"/>
                <a:ea typeface="+mn-ea"/>
                <a:cs typeface="+mn-cs"/>
              </a:rPr>
              <a:t>8. kép</a:t>
            </a:r>
          </a:p>
          <a:p>
            <a:r>
              <a:rPr lang="hu-HU" sz="1200" kern="1200" dirty="0">
                <a:solidFill>
                  <a:schemeClr val="tx1"/>
                </a:solidFill>
                <a:effectLst/>
                <a:latin typeface="+mn-lt"/>
                <a:ea typeface="+mn-ea"/>
                <a:cs typeface="+mn-cs"/>
              </a:rPr>
              <a:t>Konyhatündér felemeli az ujját, és kérdő arckifejezést illet. Marci nem esik kétségbe, lelkesen válaszol a tündérnek.</a:t>
            </a:r>
          </a:p>
          <a:p>
            <a:r>
              <a:rPr lang="hu-HU" sz="1200" i="1" kern="1200" dirty="0">
                <a:solidFill>
                  <a:schemeClr val="tx1"/>
                </a:solidFill>
                <a:effectLst/>
                <a:latin typeface="+mn-lt"/>
                <a:ea typeface="+mn-ea"/>
                <a:cs typeface="+mn-cs"/>
              </a:rPr>
              <a:t>Konyhatündér:</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És tiszta volt minden? Nem volt semmi gyanús a boltban?</a:t>
            </a:r>
          </a:p>
          <a:p>
            <a:r>
              <a:rPr lang="hu-HU" sz="1200" i="1" kern="1200" dirty="0">
                <a:solidFill>
                  <a:schemeClr val="tx1"/>
                </a:solidFill>
                <a:effectLst/>
                <a:latin typeface="+mn-lt"/>
                <a:ea typeface="+mn-ea"/>
                <a:cs typeface="+mn-cs"/>
              </a:rPr>
              <a:t>Marci: </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­Igen, tiszta volt. Még a padlót is felmosták éppen! És képzeld, Anyu még a címkéket is ellenőrizte!</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9. kép</a:t>
            </a:r>
          </a:p>
          <a:p>
            <a:r>
              <a:rPr lang="hu-HU" sz="1200" kern="1200" dirty="0">
                <a:solidFill>
                  <a:schemeClr val="tx1"/>
                </a:solidFill>
                <a:effectLst/>
                <a:latin typeface="+mn-lt"/>
                <a:ea typeface="+mn-ea"/>
                <a:cs typeface="+mn-cs"/>
              </a:rPr>
              <a:t>Konyhatündér az állára teszi a kezét és gondolkodva dörzsölni kezdi. Marci tovább folytatja mondanivalóját.</a:t>
            </a:r>
          </a:p>
          <a:p>
            <a:r>
              <a:rPr lang="hu-HU" sz="1200" i="1" kern="1200" dirty="0">
                <a:solidFill>
                  <a:schemeClr val="tx1"/>
                </a:solidFill>
                <a:effectLst/>
                <a:latin typeface="+mn-lt"/>
                <a:ea typeface="+mn-ea"/>
                <a:cs typeface="+mn-cs"/>
              </a:rPr>
              <a:t>Konyhatündér:</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Akkor nem itt volt a baj… Na és utána merre jártatok?</a:t>
            </a:r>
          </a:p>
          <a:p>
            <a:r>
              <a:rPr lang="hu-HU" sz="1200" i="1" kern="1200" dirty="0">
                <a:solidFill>
                  <a:schemeClr val="tx1"/>
                </a:solidFill>
                <a:effectLst/>
                <a:latin typeface="+mn-lt"/>
                <a:ea typeface="+mn-ea"/>
                <a:cs typeface="+mn-cs"/>
              </a:rPr>
              <a:t>Marci:</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Utána megálltunk a kis zöldségesnél gyümölcsöt venni, de Anya nem engedte, hogy egyek belőle, amíg haza nem értünk…</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10. kép</a:t>
            </a:r>
          </a:p>
          <a:p>
            <a:r>
              <a:rPr lang="hu-HU" sz="1200" kern="1200" dirty="0">
                <a:solidFill>
                  <a:schemeClr val="tx1"/>
                </a:solidFill>
                <a:effectLst/>
                <a:latin typeface="+mn-lt"/>
                <a:ea typeface="+mn-ea"/>
                <a:cs typeface="+mn-cs"/>
              </a:rPr>
              <a:t>Konyhatündér büszkén dicséri Marci anyukáját, Marci elismerően egyetért.</a:t>
            </a:r>
          </a:p>
          <a:p>
            <a:r>
              <a:rPr lang="hu-HU" sz="1200" i="1" kern="1200" dirty="0">
                <a:solidFill>
                  <a:schemeClr val="tx1"/>
                </a:solidFill>
                <a:effectLst/>
                <a:latin typeface="+mn-lt"/>
                <a:ea typeface="+mn-ea"/>
                <a:cs typeface="+mn-cs"/>
              </a:rPr>
              <a:t>Konyhatündér:</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Anyukád nagyon okos és gondoskodó. Megmosta neked otthon a barackot.</a:t>
            </a:r>
          </a:p>
          <a:p>
            <a:r>
              <a:rPr lang="hu-HU" sz="1200" i="1" kern="1200" dirty="0">
                <a:solidFill>
                  <a:schemeClr val="tx1"/>
                </a:solidFill>
                <a:effectLst/>
                <a:latin typeface="+mn-lt"/>
                <a:ea typeface="+mn-ea"/>
                <a:cs typeface="+mn-cs"/>
              </a:rPr>
              <a:t>Marci:</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Igen, és itthon már egyből meg is ettem!</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11. kép</a:t>
            </a:r>
          </a:p>
          <a:p>
            <a:r>
              <a:rPr lang="hu-HU" sz="1200" kern="1200" dirty="0">
                <a:solidFill>
                  <a:schemeClr val="tx1"/>
                </a:solidFill>
                <a:effectLst/>
                <a:latin typeface="+mn-lt"/>
                <a:ea typeface="+mn-ea"/>
                <a:cs typeface="+mn-cs"/>
              </a:rPr>
              <a:t>Konyhatündér ijedten és meghökkenve kérdez Marcitól. Marci csak a sarokban látszódik.</a:t>
            </a:r>
          </a:p>
          <a:p>
            <a:r>
              <a:rPr lang="hu-HU" sz="1200" i="1" kern="1200" dirty="0">
                <a:solidFill>
                  <a:schemeClr val="tx1"/>
                </a:solidFill>
                <a:effectLst/>
                <a:latin typeface="+mn-lt"/>
                <a:ea typeface="+mn-ea"/>
                <a:cs typeface="+mn-cs"/>
              </a:rPr>
              <a:t>Konyhatündér:</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Egyből? Mármint… Kézmosás után?</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12. kép</a:t>
            </a:r>
          </a:p>
          <a:p>
            <a:r>
              <a:rPr lang="hu-HU" sz="1200" kern="1200" dirty="0">
                <a:solidFill>
                  <a:schemeClr val="tx1"/>
                </a:solidFill>
                <a:effectLst/>
                <a:latin typeface="+mn-lt"/>
                <a:ea typeface="+mn-ea"/>
                <a:cs typeface="+mn-cs"/>
              </a:rPr>
              <a:t>Marci arca rémülettel teli. Ijedten a fejéhez kap mindkét kezével. Majd felkiált.</a:t>
            </a:r>
          </a:p>
          <a:p>
            <a:r>
              <a:rPr lang="hu-HU" sz="1200" i="1" kern="1200" dirty="0">
                <a:solidFill>
                  <a:schemeClr val="tx1"/>
                </a:solidFill>
                <a:effectLst/>
                <a:latin typeface="+mn-lt"/>
                <a:ea typeface="+mn-ea"/>
                <a:cs typeface="+mn-cs"/>
              </a:rPr>
              <a:t>Marci:</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A KÉZMOSÁS! Pedig még a szomszéd bácsi kutyáját is megsimogattam!</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13. kép</a:t>
            </a:r>
          </a:p>
          <a:p>
            <a:r>
              <a:rPr lang="hu-HU" sz="1200" kern="1200" dirty="0">
                <a:solidFill>
                  <a:schemeClr val="tx1"/>
                </a:solidFill>
                <a:effectLst/>
                <a:latin typeface="+mn-lt"/>
                <a:ea typeface="+mn-ea"/>
                <a:cs typeface="+mn-cs"/>
              </a:rPr>
              <a:t>Marci bánkódva, szemében egy könnycseppel szomorkodik.</a:t>
            </a:r>
          </a:p>
          <a:p>
            <a:r>
              <a:rPr lang="hu-HU" sz="1200" i="1" kern="1200" dirty="0">
                <a:solidFill>
                  <a:schemeClr val="tx1"/>
                </a:solidFill>
                <a:effectLst/>
                <a:latin typeface="+mn-lt"/>
                <a:ea typeface="+mn-ea"/>
                <a:cs typeface="+mn-cs"/>
              </a:rPr>
              <a:t>Marci:</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Pedig Anyuék is mindig emlékeztetnek a kézmosás fontosságára.</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14. kép</a:t>
            </a:r>
          </a:p>
          <a:p>
            <a:r>
              <a:rPr lang="hu-HU" sz="1200" kern="1200" dirty="0">
                <a:solidFill>
                  <a:schemeClr val="tx1"/>
                </a:solidFill>
                <a:effectLst/>
                <a:latin typeface="+mn-lt"/>
                <a:ea typeface="+mn-ea"/>
                <a:cs typeface="+mn-cs"/>
              </a:rPr>
              <a:t>Konyhatündér arcán halvány mosoly jelenik meg. Felemeli kezében lévő varázspálcáját.</a:t>
            </a:r>
          </a:p>
          <a:p>
            <a:r>
              <a:rPr lang="hu-HU" sz="1200" i="1" kern="1200" dirty="0">
                <a:solidFill>
                  <a:schemeClr val="tx1"/>
                </a:solidFill>
                <a:effectLst/>
                <a:latin typeface="+mn-lt"/>
                <a:ea typeface="+mn-ea"/>
                <a:cs typeface="+mn-cs"/>
              </a:rPr>
              <a:t>Konyhatündér:</a:t>
            </a:r>
            <a:endParaRPr lang="hu-HU" sz="1200" kern="1200" dirty="0">
              <a:solidFill>
                <a:schemeClr val="tx1"/>
              </a:solidFill>
              <a:effectLst/>
              <a:latin typeface="+mn-lt"/>
              <a:ea typeface="+mn-ea"/>
              <a:cs typeface="+mn-cs"/>
            </a:endParaRPr>
          </a:p>
          <a:p>
            <a:pPr lvl="0"/>
            <a:r>
              <a:rPr lang="hu-HU" sz="1200" kern="1200" dirty="0" err="1">
                <a:solidFill>
                  <a:schemeClr val="tx1"/>
                </a:solidFill>
                <a:effectLst/>
                <a:latin typeface="+mn-lt"/>
                <a:ea typeface="+mn-ea"/>
                <a:cs typeface="+mn-cs"/>
              </a:rPr>
              <a:t>Jajj</a:t>
            </a:r>
            <a:r>
              <a:rPr lang="hu-HU" sz="1200" kern="1200" dirty="0">
                <a:solidFill>
                  <a:schemeClr val="tx1"/>
                </a:solidFill>
                <a:effectLst/>
                <a:latin typeface="+mn-lt"/>
                <a:ea typeface="+mn-ea"/>
                <a:cs typeface="+mn-cs"/>
              </a:rPr>
              <a:t>, Marci. Ne búsulj! Azért vagyok itt, hogy segítsek!</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15. kép</a:t>
            </a:r>
          </a:p>
          <a:p>
            <a:r>
              <a:rPr lang="hu-HU" sz="1200" kern="1200" dirty="0">
                <a:solidFill>
                  <a:schemeClr val="tx1"/>
                </a:solidFill>
                <a:effectLst/>
                <a:latin typeface="+mn-lt"/>
                <a:ea typeface="+mn-ea"/>
                <a:cs typeface="+mn-cs"/>
              </a:rPr>
              <a:t>Csak egy nagy varázslat látszik a képen, csillámok, csillagok… </a:t>
            </a:r>
            <a:r>
              <a:rPr lang="hu-HU" sz="1200" kern="1200" dirty="0" err="1">
                <a:solidFill>
                  <a:schemeClr val="tx1"/>
                </a:solidFill>
                <a:effectLst/>
                <a:latin typeface="+mn-lt"/>
                <a:ea typeface="+mn-ea"/>
                <a:cs typeface="+mn-cs"/>
              </a:rPr>
              <a:t>Csiribí</a:t>
            </a:r>
            <a:r>
              <a:rPr lang="hu-HU" sz="1200" kern="1200" dirty="0">
                <a:solidFill>
                  <a:schemeClr val="tx1"/>
                </a:solidFill>
                <a:effectLst/>
                <a:latin typeface="+mn-lt"/>
                <a:ea typeface="+mn-ea"/>
                <a:cs typeface="+mn-cs"/>
              </a:rPr>
              <a:t> csiribá.</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16. kép</a:t>
            </a:r>
          </a:p>
          <a:p>
            <a:r>
              <a:rPr lang="hu-HU" sz="1200" kern="1200" dirty="0">
                <a:solidFill>
                  <a:schemeClr val="tx1"/>
                </a:solidFill>
                <a:effectLst/>
                <a:latin typeface="+mn-lt"/>
                <a:ea typeface="+mn-ea"/>
                <a:cs typeface="+mn-cs"/>
              </a:rPr>
              <a:t>Marci a Konyhatündérrel a konyhában állnak, előttük a pulton a mosott barackkal. Marci elszaladni készül.</a:t>
            </a:r>
          </a:p>
          <a:p>
            <a:r>
              <a:rPr lang="hu-HU" sz="1200" i="1" kern="1200" dirty="0">
                <a:solidFill>
                  <a:schemeClr val="tx1"/>
                </a:solidFill>
                <a:effectLst/>
                <a:latin typeface="+mn-lt"/>
                <a:ea typeface="+mn-ea"/>
                <a:cs typeface="+mn-cs"/>
              </a:rPr>
              <a:t>Konyhatündér:</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Visszavarázsoltalak a múltba, hogy helyrehozhasd a hibádat, Marci.</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17. kép</a:t>
            </a:r>
          </a:p>
          <a:p>
            <a:r>
              <a:rPr lang="hu-HU" sz="1200" kern="1200" dirty="0">
                <a:solidFill>
                  <a:schemeClr val="tx1"/>
                </a:solidFill>
                <a:effectLst/>
                <a:latin typeface="+mn-lt"/>
                <a:ea typeface="+mn-ea"/>
                <a:cs typeface="+mn-cs"/>
              </a:rPr>
              <a:t>Marci jó alaposan kezet mos. Folyik a csap, előtte szappan található.</a:t>
            </a:r>
          </a:p>
          <a:p>
            <a:r>
              <a:rPr lang="hu-HU" sz="1200" i="1" kern="1200" dirty="0">
                <a:solidFill>
                  <a:schemeClr val="tx1"/>
                </a:solidFill>
                <a:effectLst/>
                <a:latin typeface="+mn-lt"/>
                <a:ea typeface="+mn-ea"/>
                <a:cs typeface="+mn-cs"/>
              </a:rPr>
              <a:t>Marci:</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Jó alaposan megmosom…</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18. kép</a:t>
            </a:r>
          </a:p>
          <a:p>
            <a:r>
              <a:rPr lang="hu-HU" sz="1200" kern="1200" dirty="0">
                <a:solidFill>
                  <a:schemeClr val="tx1"/>
                </a:solidFill>
                <a:effectLst/>
                <a:latin typeface="+mn-lt"/>
                <a:ea typeface="+mn-ea"/>
                <a:cs typeface="+mn-cs"/>
              </a:rPr>
              <a:t>Felirat: Újra a jelenben</a:t>
            </a:r>
          </a:p>
          <a:p>
            <a:r>
              <a:rPr lang="hu-HU" sz="1200" kern="1200" dirty="0">
                <a:solidFill>
                  <a:schemeClr val="tx1"/>
                </a:solidFill>
                <a:effectLst/>
                <a:latin typeface="+mn-lt"/>
                <a:ea typeface="+mn-ea"/>
                <a:cs typeface="+mn-cs"/>
              </a:rPr>
              <a:t>Konyhatündér boldogan beszél Marcihoz, aki örömében ugrik egyet.</a:t>
            </a:r>
          </a:p>
          <a:p>
            <a:r>
              <a:rPr lang="hu-HU" sz="1200" i="1" kern="1200" dirty="0">
                <a:solidFill>
                  <a:schemeClr val="tx1"/>
                </a:solidFill>
                <a:effectLst/>
                <a:latin typeface="+mn-lt"/>
                <a:ea typeface="+mn-ea"/>
                <a:cs typeface="+mn-cs"/>
              </a:rPr>
              <a:t>Konyhatündér:</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Na most már indulás a buliba Katához!</a:t>
            </a:r>
          </a:p>
          <a:p>
            <a:pPr lvl="0"/>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Képek forrása:</a:t>
            </a:r>
          </a:p>
          <a:p>
            <a:pPr marL="171450" lvl="0" indent="-171450">
              <a:buFont typeface="Arial" panose="020B0604020202020204" pitchFamily="34" charset="0"/>
              <a:buChar char="•"/>
            </a:pPr>
            <a:r>
              <a:rPr lang="hu-HU" sz="1200" kern="1200" dirty="0" err="1">
                <a:solidFill>
                  <a:schemeClr val="tx1"/>
                </a:solidFill>
                <a:effectLst/>
                <a:latin typeface="+mn-lt"/>
                <a:ea typeface="+mn-ea"/>
                <a:cs typeface="+mn-cs"/>
              </a:rPr>
              <a:t>Nébih</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F7BE9CCB-AA96-41B5-8BE0-69175397F410}" type="slidenum">
              <a:rPr lang="hu-HU" smtClean="0"/>
              <a:pPr/>
              <a:t>11</a:t>
            </a:fld>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F7BE9CCB-AA96-41B5-8BE0-69175397F410}" type="slidenum">
              <a:rPr lang="hu-HU" smtClean="0"/>
              <a:pPr/>
              <a:t>12</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1" kern="1200" dirty="0">
                <a:solidFill>
                  <a:schemeClr val="tx1"/>
                </a:solidFill>
                <a:effectLst/>
                <a:latin typeface="+mn-lt"/>
                <a:ea typeface="+mn-ea"/>
                <a:cs typeface="+mn-cs"/>
              </a:rPr>
              <a:t>Az élelmiszer eredetű megbetegedésekről</a:t>
            </a:r>
          </a:p>
          <a:p>
            <a:r>
              <a:rPr lang="hu-HU" sz="1200" kern="1200" dirty="0">
                <a:solidFill>
                  <a:schemeClr val="tx1"/>
                </a:solidFill>
                <a:effectLst/>
                <a:latin typeface="+mn-lt"/>
                <a:ea typeface="+mn-ea"/>
                <a:cs typeface="+mn-cs"/>
              </a:rPr>
              <a:t> </a:t>
            </a:r>
          </a:p>
          <a:p>
            <a:r>
              <a:rPr lang="hu-HU" sz="1200" kern="1200" dirty="0">
                <a:solidFill>
                  <a:schemeClr val="tx1"/>
                </a:solidFill>
                <a:effectLst/>
                <a:latin typeface="+mn-lt"/>
                <a:ea typeface="+mn-ea"/>
                <a:cs typeface="+mn-cs"/>
              </a:rPr>
              <a:t>Veszélyes következményekkel járhat, ha nem megfelelően kezeljük az alapanyagokat és az ételeket. Az élelmiszerbiztonsági szabályok be nem tartása gyakran megbetegedéssel végződik.  </a:t>
            </a:r>
          </a:p>
          <a:p>
            <a:endParaRPr lang="hu-HU" sz="1200"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Mit nevezünk élelmiszer eredetű megbetegedésnek és melyek a leggyakoribb tünetei? </a:t>
            </a:r>
          </a:p>
          <a:p>
            <a:endParaRPr lang="hu-HU" sz="1200" b="1"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Az élelmiszer eredetű megbetegedés akkor következik be, ha nem kellően biztonságos élelmiszert vagy vizet fogyasztottunk. Ennek következménye leggyakrabban hányinger, hányás, hasmenés, hasi görcsök (hasfájás) és láz. Ritka esetekben eszméletvesztés, kettős látás, nyálfolyás, izomgörcs, izombénulás és zavartság is jelentkezhet. A tünetek egyes esetekben akár már fél órával az étel elfogyasztását követően tapasztalhatók, de előfordulhat, hogy akár több nap is eltelik, amíg az első jelek megjelennek.</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Képek forrása</a:t>
            </a:r>
          </a:p>
          <a:p>
            <a:pPr marL="171450" indent="-171450">
              <a:buFont typeface="Arial" panose="020B0604020202020204" pitchFamily="34" charset="0"/>
              <a:buChar char="•"/>
            </a:pPr>
            <a:r>
              <a:rPr lang="hu-HU" sz="1200" kern="1200" dirty="0">
                <a:solidFill>
                  <a:schemeClr val="tx1"/>
                </a:solidFill>
                <a:effectLst/>
                <a:latin typeface="+mn-lt"/>
                <a:ea typeface="+mn-ea"/>
                <a:cs typeface="+mn-cs"/>
              </a:rPr>
              <a:t>Adobe </a:t>
            </a:r>
            <a:r>
              <a:rPr lang="hu-HU" sz="1200" kern="1200" dirty="0" err="1">
                <a:solidFill>
                  <a:schemeClr val="tx1"/>
                </a:solidFill>
                <a:effectLst/>
                <a:latin typeface="+mn-lt"/>
                <a:ea typeface="+mn-ea"/>
                <a:cs typeface="+mn-cs"/>
              </a:rPr>
              <a:t>stock</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 </a:t>
            </a:r>
            <a:endParaRPr lang="hu-HU" dirty="0"/>
          </a:p>
        </p:txBody>
      </p:sp>
      <p:sp>
        <p:nvSpPr>
          <p:cNvPr id="4" name="Dia számának helye 3"/>
          <p:cNvSpPr>
            <a:spLocks noGrp="1"/>
          </p:cNvSpPr>
          <p:nvPr>
            <p:ph type="sldNum" sz="quarter" idx="10"/>
          </p:nvPr>
        </p:nvSpPr>
        <p:spPr/>
        <p:txBody>
          <a:bodyPr/>
          <a:lstStyle/>
          <a:p>
            <a:fld id="{F7BE9CCB-AA96-41B5-8BE0-69175397F410}" type="slidenum">
              <a:rPr lang="hu-HU" smtClean="0"/>
              <a:pPr/>
              <a:t>2</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kern="1200" dirty="0">
                <a:solidFill>
                  <a:schemeClr val="tx1"/>
                </a:solidFill>
                <a:effectLst/>
                <a:latin typeface="+mn-lt"/>
                <a:ea typeface="+mn-ea"/>
                <a:cs typeface="+mn-cs"/>
              </a:rPr>
              <a:t>Jó tudni: A becslések szerint Magyarországon évente minden 3. ember szembesül valamilyen élelmiszer eredetű megbetegedés tüneteivel. A megbetegedéssel járó események 70-80%-a a háztartások nem megfelelő élelmiszer- és ételkezelési gyakorlatára vezethetők vissza.</a:t>
            </a:r>
          </a:p>
          <a:p>
            <a:endParaRPr lang="hu-HU" sz="1200" kern="1200" dirty="0">
              <a:solidFill>
                <a:schemeClr val="tx1"/>
              </a:solidFill>
              <a:effectLst/>
              <a:latin typeface="+mn-lt"/>
              <a:ea typeface="+mn-ea"/>
              <a:cs typeface="+mn-cs"/>
            </a:endParaRPr>
          </a:p>
          <a:p>
            <a:r>
              <a:rPr lang="hu-HU" dirty="0"/>
              <a:t>Képek forrása:</a:t>
            </a:r>
          </a:p>
          <a:p>
            <a:pPr marL="171450" indent="-171450">
              <a:buFont typeface="Arial" panose="020B0604020202020204" pitchFamily="34" charset="0"/>
              <a:buChar char="•"/>
            </a:pPr>
            <a:r>
              <a:rPr lang="hu-HU" dirty="0"/>
              <a:t>Adobe </a:t>
            </a:r>
            <a:r>
              <a:rPr lang="hu-HU" dirty="0" err="1"/>
              <a:t>stock</a:t>
            </a:r>
            <a:endParaRPr lang="hu-HU" dirty="0"/>
          </a:p>
        </p:txBody>
      </p:sp>
      <p:sp>
        <p:nvSpPr>
          <p:cNvPr id="4" name="Dia számának helye 3"/>
          <p:cNvSpPr>
            <a:spLocks noGrp="1"/>
          </p:cNvSpPr>
          <p:nvPr>
            <p:ph type="sldNum" sz="quarter" idx="10"/>
          </p:nvPr>
        </p:nvSpPr>
        <p:spPr/>
        <p:txBody>
          <a:bodyPr/>
          <a:lstStyle/>
          <a:p>
            <a:fld id="{F7BE9CCB-AA96-41B5-8BE0-69175397F410}" type="slidenum">
              <a:rPr lang="hu-HU" smtClean="0"/>
              <a:pPr/>
              <a:t>3</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1" kern="1200" dirty="0">
                <a:solidFill>
                  <a:schemeClr val="tx1"/>
                </a:solidFill>
                <a:effectLst/>
                <a:latin typeface="+mn-lt"/>
                <a:ea typeface="+mn-ea"/>
                <a:cs typeface="+mn-cs"/>
              </a:rPr>
              <a:t>Mi a különbség az élelmiszerfertőzés és az élelmiszermérgezés között?</a:t>
            </a:r>
          </a:p>
          <a:p>
            <a:r>
              <a:rPr lang="hu-HU" sz="1200" kern="1200" dirty="0">
                <a:solidFill>
                  <a:schemeClr val="tx1"/>
                </a:solidFill>
                <a:effectLst/>
                <a:latin typeface="+mn-lt"/>
                <a:ea typeface="+mn-ea"/>
                <a:cs typeface="+mn-cs"/>
              </a:rPr>
              <a:t> </a:t>
            </a:r>
          </a:p>
          <a:p>
            <a:r>
              <a:rPr lang="hu-HU" sz="1200" b="1" kern="1200" dirty="0">
                <a:solidFill>
                  <a:schemeClr val="tx1"/>
                </a:solidFill>
                <a:effectLst/>
                <a:latin typeface="+mn-lt"/>
                <a:ea typeface="+mn-ea"/>
                <a:cs typeface="+mn-cs"/>
              </a:rPr>
              <a:t>Élelmiszerfertőzést</a:t>
            </a:r>
            <a:r>
              <a:rPr lang="hu-HU" sz="1200" kern="1200" dirty="0">
                <a:solidFill>
                  <a:schemeClr val="tx1"/>
                </a:solidFill>
                <a:effectLst/>
                <a:latin typeface="+mn-lt"/>
                <a:ea typeface="+mn-ea"/>
                <a:cs typeface="+mn-cs"/>
              </a:rPr>
              <a:t> élő baktériumok okoznak, amelyek az élelmiszerben elszaporodva jutnak be a szervezetünkbe. Bennünk tovább szaporodnak és e közben olyan anyagokat termelnek, amelyek révén megbetegedést okoznak. </a:t>
            </a:r>
          </a:p>
          <a:p>
            <a:r>
              <a:rPr lang="hu-HU" sz="1200" kern="1200" dirty="0">
                <a:solidFill>
                  <a:schemeClr val="tx1"/>
                </a:solidFill>
                <a:effectLst/>
                <a:latin typeface="+mn-lt"/>
                <a:ea typeface="+mn-ea"/>
                <a:cs typeface="+mn-cs"/>
              </a:rPr>
              <a:t> </a:t>
            </a:r>
          </a:p>
          <a:p>
            <a:pPr marL="0" indent="0">
              <a:buNone/>
            </a:pPr>
            <a:r>
              <a:rPr lang="hu-HU" sz="1200" b="1" kern="1200" dirty="0">
                <a:solidFill>
                  <a:schemeClr val="tx1"/>
                </a:solidFill>
                <a:effectLst/>
                <a:latin typeface="+mn-lt"/>
                <a:ea typeface="+mn-ea"/>
                <a:cs typeface="+mn-cs"/>
              </a:rPr>
              <a:t>Élelmiszermérgezés</a:t>
            </a:r>
            <a:r>
              <a:rPr lang="hu-HU" sz="1200" kern="1200" dirty="0">
                <a:solidFill>
                  <a:schemeClr val="tx1"/>
                </a:solidFill>
                <a:effectLst/>
                <a:latin typeface="+mn-lt"/>
                <a:ea typeface="+mn-ea"/>
                <a:cs typeface="+mn-cs"/>
              </a:rPr>
              <a:t> esetén a tüneteket leggyakrabban az élelmiszerben elszaporodó kórokozók által előállított méreganyagok idézik elő, így az élő baktériumok jelenlététől függetlenül is jelentkezhet a megbetegedés. Ugyancsak az élelmiszermérgezések közé tartozik, ha mérgező gombát vagy egészségre veszélyes vegyi anyagot tartalmazó ételtől betegszik meg valaki.</a:t>
            </a:r>
          </a:p>
          <a:p>
            <a:pPr marL="0" indent="0">
              <a:buNone/>
            </a:pPr>
            <a:endParaRPr lang="hu-HU" sz="1200" kern="1200" dirty="0">
              <a:solidFill>
                <a:schemeClr val="tx1"/>
              </a:solidFill>
              <a:effectLst/>
              <a:latin typeface="+mn-lt"/>
              <a:ea typeface="+mn-ea"/>
              <a:cs typeface="+mn-cs"/>
            </a:endParaRPr>
          </a:p>
          <a:p>
            <a:pPr marL="0" indent="0">
              <a:buNone/>
            </a:pPr>
            <a:r>
              <a:rPr lang="hu-HU" sz="1200" kern="1200" dirty="0">
                <a:solidFill>
                  <a:schemeClr val="tx1"/>
                </a:solidFill>
                <a:effectLst/>
                <a:latin typeface="+mn-lt"/>
                <a:ea typeface="+mn-ea"/>
                <a:cs typeface="+mn-cs"/>
              </a:rPr>
              <a:t>Képek forrása:</a:t>
            </a:r>
          </a:p>
          <a:p>
            <a:pPr marL="171450" indent="-171450">
              <a:buFont typeface="Arial" panose="020B0604020202020204" pitchFamily="34" charset="0"/>
              <a:buChar char="•"/>
            </a:pPr>
            <a:r>
              <a:rPr lang="hu-HU" sz="1200" kern="1200" dirty="0">
                <a:solidFill>
                  <a:schemeClr val="tx1"/>
                </a:solidFill>
                <a:effectLst/>
                <a:latin typeface="+mn-lt"/>
                <a:ea typeface="+mn-ea"/>
                <a:cs typeface="+mn-cs"/>
              </a:rPr>
              <a:t>Adobe </a:t>
            </a:r>
            <a:r>
              <a:rPr lang="hu-HU" sz="1200" kern="1200" dirty="0" err="1">
                <a:solidFill>
                  <a:schemeClr val="tx1"/>
                </a:solidFill>
                <a:effectLst/>
                <a:latin typeface="+mn-lt"/>
                <a:ea typeface="+mn-ea"/>
                <a:cs typeface="+mn-cs"/>
              </a:rPr>
              <a:t>stock</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 </a:t>
            </a:r>
          </a:p>
        </p:txBody>
      </p:sp>
      <p:sp>
        <p:nvSpPr>
          <p:cNvPr id="4" name="Dia számának helye 3"/>
          <p:cNvSpPr>
            <a:spLocks noGrp="1"/>
          </p:cNvSpPr>
          <p:nvPr>
            <p:ph type="sldNum" sz="quarter" idx="10"/>
          </p:nvPr>
        </p:nvSpPr>
        <p:spPr/>
        <p:txBody>
          <a:bodyPr/>
          <a:lstStyle/>
          <a:p>
            <a:fld id="{F7BE9CCB-AA96-41B5-8BE0-69175397F410}" type="slidenum">
              <a:rPr lang="hu-HU" smtClean="0"/>
              <a:pPr/>
              <a:t>4</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1" kern="1200" dirty="0">
                <a:solidFill>
                  <a:schemeClr val="tx1"/>
                </a:solidFill>
                <a:effectLst/>
                <a:latin typeface="+mn-lt"/>
                <a:ea typeface="+mn-ea"/>
                <a:cs typeface="+mn-cs"/>
              </a:rPr>
              <a:t>Mit nevezünk élelmiszerromlásnak? Milyen jelei vannak?</a:t>
            </a:r>
            <a:br>
              <a:rPr lang="hu-HU" sz="1200" b="1" kern="1200" dirty="0">
                <a:solidFill>
                  <a:schemeClr val="tx1"/>
                </a:solidFill>
                <a:effectLst/>
                <a:latin typeface="+mn-lt"/>
                <a:ea typeface="+mn-ea"/>
                <a:cs typeface="+mn-cs"/>
              </a:rPr>
            </a:br>
            <a:endParaRPr lang="hu-HU" sz="1200" b="1"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Az élelmiszerromlás olyan változás, amely az élelmiszert emberi fogyasztásra alkalmatlanná teszi. Az élelmiszerromlásnak jól látható érzékszervi jelei (szag-, íz-, szín-, állományváltozás) lehetnek. Az íz változásán többségében savanyodást, keseredést értünk, de előfordulhat például, hogy a romlás édes vagy dohos ízt eredményez. Az állományváltozás legtöbbször hártyaképződés, zavarosodás, nyálkásodás képében jelentkezik. A szín- és szagváltozás igen jellegzetes, abból akár a romlást okozó mikroba jellegére is következtethetünk. </a:t>
            </a:r>
          </a:p>
          <a:p>
            <a:endParaRPr lang="hu-HU" dirty="0"/>
          </a:p>
          <a:p>
            <a:r>
              <a:rPr lang="hu-HU" dirty="0"/>
              <a:t>Képek forrása:</a:t>
            </a:r>
          </a:p>
          <a:p>
            <a:pPr marL="228600" indent="-228600">
              <a:buFont typeface="Arial" panose="020B0604020202020204" pitchFamily="34" charset="0"/>
              <a:buChar char="•"/>
            </a:pPr>
            <a:r>
              <a:rPr lang="hu-HU" baseline="0" dirty="0"/>
              <a:t>Adobe </a:t>
            </a:r>
            <a:r>
              <a:rPr lang="hu-HU" baseline="0" dirty="0" err="1"/>
              <a:t>stock</a:t>
            </a:r>
            <a:endParaRPr lang="hu-HU" dirty="0"/>
          </a:p>
        </p:txBody>
      </p:sp>
      <p:sp>
        <p:nvSpPr>
          <p:cNvPr id="4" name="Dia számának helye 3"/>
          <p:cNvSpPr>
            <a:spLocks noGrp="1"/>
          </p:cNvSpPr>
          <p:nvPr>
            <p:ph type="sldNum" sz="quarter" idx="10"/>
          </p:nvPr>
        </p:nvSpPr>
        <p:spPr/>
        <p:txBody>
          <a:bodyPr/>
          <a:lstStyle/>
          <a:p>
            <a:fld id="{F7BE9CCB-AA96-41B5-8BE0-69175397F410}" type="slidenum">
              <a:rPr lang="hu-HU" smtClean="0"/>
              <a:pPr/>
              <a:t>5</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kern="1200" dirty="0">
                <a:solidFill>
                  <a:schemeClr val="tx1"/>
                </a:solidFill>
                <a:effectLst/>
                <a:latin typeface="+mn-lt"/>
                <a:ea typeface="+mn-ea"/>
                <a:cs typeface="+mn-cs"/>
              </a:rPr>
              <a:t>A romlási folyamatok megelőzhetők, illetve késleltethetők tartósítási eljárásokkal, tartósítószerek alkalmazásával és az élelmiszerek szakszerű tárolásával.</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Emlékeztető:</a:t>
            </a:r>
          </a:p>
          <a:p>
            <a:pPr marL="171450" indent="-171450">
              <a:buFont typeface="Arial" panose="020B0604020202020204" pitchFamily="34" charset="0"/>
              <a:buChar char="•"/>
            </a:pPr>
            <a:r>
              <a:rPr lang="hu-HU" sz="1200" kern="1200" dirty="0">
                <a:solidFill>
                  <a:schemeClr val="tx1"/>
                </a:solidFill>
                <a:effectLst/>
                <a:latin typeface="+mn-lt"/>
                <a:ea typeface="+mn-ea"/>
                <a:cs typeface="+mn-cs"/>
              </a:rPr>
              <a:t>A biztonság mindig elsődleges, gyanús élelmiszert inkább ne fogyasszunk el!</a:t>
            </a:r>
          </a:p>
          <a:p>
            <a:pPr marL="171450" indent="-171450">
              <a:buFont typeface="Arial" panose="020B0604020202020204" pitchFamily="34" charset="0"/>
              <a:buChar char="•"/>
            </a:pPr>
            <a:r>
              <a:rPr lang="hu-HU" sz="1200" kern="1200" dirty="0">
                <a:solidFill>
                  <a:schemeClr val="tx1"/>
                </a:solidFill>
                <a:effectLst/>
                <a:latin typeface="+mn-lt"/>
                <a:ea typeface="+mn-ea"/>
                <a:cs typeface="+mn-cs"/>
              </a:rPr>
              <a:t>A mikrobák általában +5 és +60°C közötti hőmérsékleten szaporodnak.</a:t>
            </a:r>
          </a:p>
          <a:p>
            <a:endParaRPr lang="hu-HU" sz="1200" kern="1200" dirty="0">
              <a:solidFill>
                <a:schemeClr val="tx1"/>
              </a:solidFill>
              <a:effectLst/>
              <a:latin typeface="+mn-lt"/>
              <a:ea typeface="+mn-ea"/>
              <a:cs typeface="+mn-cs"/>
            </a:endParaRPr>
          </a:p>
          <a:p>
            <a:endParaRPr lang="hu-HU" sz="1200" kern="1200" dirty="0">
              <a:solidFill>
                <a:schemeClr val="tx1"/>
              </a:solidFill>
              <a:effectLst/>
              <a:latin typeface="+mn-lt"/>
              <a:ea typeface="+mn-ea"/>
              <a:cs typeface="+mn-cs"/>
            </a:endParaRPr>
          </a:p>
          <a:p>
            <a:endParaRPr lang="hu-HU" sz="120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F7BE9CCB-AA96-41B5-8BE0-69175397F410}" type="slidenum">
              <a:rPr lang="hu-HU" smtClean="0"/>
              <a:pPr/>
              <a:t>6</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1" kern="1200" dirty="0">
                <a:solidFill>
                  <a:schemeClr val="tx1"/>
                </a:solidFill>
                <a:effectLst/>
                <a:latin typeface="+mn-lt"/>
                <a:ea typeface="+mn-ea"/>
                <a:cs typeface="+mn-cs"/>
              </a:rPr>
              <a:t>Milyen élelmiszerek okoznak leggyakrabban élelmiszer eredetű megbetegedést?</a:t>
            </a:r>
          </a:p>
          <a:p>
            <a:endParaRPr lang="hu-HU" sz="1200" b="1"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 legveszélyesebbek azok a tojástartalmú, valamint hústartalmú ételek, amelyek nincsenek megfelelőképpen átsütve vagy átfőzve. Ilyenek a tojáskrémes, tojáshabos sütemények, a madártej, a tojásos galuska, a vagdalt hús, a hamburgerhús, a majonézes saláták és a nagyméretű, egyben sült húsok. Fontos</a:t>
            </a:r>
            <a:r>
              <a:rPr lang="hu-HU" sz="1200" kern="1200" baseline="0" dirty="0">
                <a:solidFill>
                  <a:schemeClr val="tx1"/>
                </a:solidFill>
                <a:effectLst/>
                <a:latin typeface="+mn-lt"/>
                <a:ea typeface="+mn-ea"/>
                <a:cs typeface="+mn-cs"/>
              </a:rPr>
              <a:t> figyelni arra</a:t>
            </a:r>
            <a:r>
              <a:rPr lang="hu-HU" sz="1200" kern="1200" dirty="0">
                <a:solidFill>
                  <a:schemeClr val="tx1"/>
                </a:solidFill>
                <a:effectLst/>
                <a:latin typeface="+mn-lt"/>
                <a:ea typeface="+mn-ea"/>
                <a:cs typeface="+mn-cs"/>
              </a:rPr>
              <a:t>, hogy bármilyen élelmiszer veszélyes lehet, amelybe az élelmiszerlánc valamely szakaszában szennyeződés került. Veszélyt jelenthetnek továbbá a maradék ételek is, ha fogyasztásuk előtt elmulasztjuk a megfelelő hőmérsékletre történő visszamelegítésüket. </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Képek forrása:</a:t>
            </a:r>
          </a:p>
          <a:p>
            <a:pPr marL="171450" indent="-171450">
              <a:buFont typeface="Arial" panose="020B0604020202020204" pitchFamily="34" charset="0"/>
              <a:buChar char="•"/>
            </a:pPr>
            <a:r>
              <a:rPr lang="hu-HU" sz="1200" kern="1200" dirty="0">
                <a:solidFill>
                  <a:schemeClr val="tx1"/>
                </a:solidFill>
                <a:effectLst/>
                <a:latin typeface="+mn-lt"/>
                <a:ea typeface="+mn-ea"/>
                <a:cs typeface="+mn-cs"/>
              </a:rPr>
              <a:t>Adobe </a:t>
            </a:r>
            <a:r>
              <a:rPr lang="hu-HU" sz="1200" kern="1200" dirty="0" err="1">
                <a:solidFill>
                  <a:schemeClr val="tx1"/>
                </a:solidFill>
                <a:effectLst/>
                <a:latin typeface="+mn-lt"/>
                <a:ea typeface="+mn-ea"/>
                <a:cs typeface="+mn-cs"/>
              </a:rPr>
              <a:t>stock</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F7BE9CCB-AA96-41B5-8BE0-69175397F410}" type="slidenum">
              <a:rPr lang="hu-HU" smtClean="0"/>
              <a:pPr/>
              <a:t>7</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77500" lnSpcReduction="20000"/>
          </a:bodyPr>
          <a:lstStyle/>
          <a:p>
            <a:r>
              <a:rPr lang="hu-HU" sz="1200" b="1" kern="1200" dirty="0">
                <a:solidFill>
                  <a:schemeClr val="tx1"/>
                </a:solidFill>
                <a:effectLst/>
                <a:latin typeface="+mn-lt"/>
                <a:ea typeface="+mn-ea"/>
                <a:cs typeface="+mn-cs"/>
              </a:rPr>
              <a:t>Melyek a leggyakoribb, élelmiszer eredetű megbetegedéshez vezető okok?</a:t>
            </a:r>
          </a:p>
          <a:p>
            <a:endParaRPr lang="hu-HU" sz="1200" b="1"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Szennyezett nyersanyagokon lévő mikrobák átkerülése a fogyasztásra kész élelmiszerekre.</a:t>
            </a:r>
            <a:r>
              <a:rPr lang="hu-HU" sz="1200" kern="1200" dirty="0">
                <a:solidFill>
                  <a:schemeClr val="tx1"/>
                </a:solidFill>
                <a:effectLst/>
                <a:latin typeface="+mn-lt"/>
                <a:ea typeface="+mn-ea"/>
                <a:cs typeface="+mn-cs"/>
              </a:rPr>
              <a:t> Ennek útja gyakran az egyes termékek nem megfelelő elkülönítése a szállítás, tárolás, feldolgozás során, vagy a szennyeződés átvitele nem kellően tiszta konyhai eszköz vagy felület révén egyik termékről a másikra (például ugyanazon eszközök használata a nyers húshoz és a készételhez). Gyakori ok továbbá az általános higiéniai szabályok (például kézmosás, mosogatás és megfelelő fertőtlenítés, társállat lakásban tartásával összefüggő kérdések) figyelmen kívül hagyása is.</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Megfelelő hőkezelés (sütés-főzés) hiánya. </a:t>
            </a:r>
            <a:r>
              <a:rPr lang="hu-HU" sz="1200" kern="1200" dirty="0">
                <a:solidFill>
                  <a:schemeClr val="tx1"/>
                </a:solidFill>
                <a:effectLst/>
                <a:latin typeface="+mn-lt"/>
                <a:ea typeface="+mn-ea"/>
                <a:cs typeface="+mn-cs"/>
              </a:rPr>
              <a:t>A nem eléggé átsütött vagy megfőzött ételek veszélyesek lehetnek, ugyanis azokban a megbetegedéseket okozó mikrobák életben maradhatnak, sőt rosszabb esetben akár még a szaporodásukat is felgyorsíthatjuk.</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Nem megfelelő hőmérsékleten történő tárolás.</a:t>
            </a:r>
            <a:r>
              <a:rPr lang="hu-HU" sz="1200" kern="1200" dirty="0">
                <a:solidFill>
                  <a:schemeClr val="tx1"/>
                </a:solidFill>
                <a:effectLst/>
                <a:latin typeface="+mn-lt"/>
                <a:ea typeface="+mn-ea"/>
                <a:cs typeface="+mn-cs"/>
              </a:rPr>
              <a:t> A hűtőszekrények ideális hőmérséklete +5°C alatt van, amelyet hőmérő segítségével könnyen ellenőrizhetünk. Ügyeljünk arra, hogy a romlandó élelmiszereket mindig hűtőben tároljuk. Bevásárlás után a hűtést igénylő élelmiszereket a lehető leggyorsabban helyezzük a hűtőbe. Arra is ügyeljünk, hogy az ételkészítés után minél hamarabb (lehetőleg 2 órán belül) tegyük a maradékot a hűtőbe, ha akkor nem kívánjuk elfogyasztani.</a:t>
            </a:r>
          </a:p>
          <a:p>
            <a:pPr lvl="0"/>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Ismeretlen eredetű élelmiszer vásárlása.</a:t>
            </a:r>
            <a:r>
              <a:rPr lang="hu-HU" sz="1200" kern="1200" dirty="0">
                <a:solidFill>
                  <a:schemeClr val="tx1"/>
                </a:solidFill>
                <a:effectLst/>
                <a:latin typeface="+mn-lt"/>
                <a:ea typeface="+mn-ea"/>
                <a:cs typeface="+mn-cs"/>
              </a:rPr>
              <a:t> Az élelmiszerek biztonságáért a gyártónak kell vállalnia a felelősséget, külföldről származó élelmiszer esetében pedig az a felelős, aki először forgalomba hozza Magyarországon. Ez komoly kötelezettségeket jelent, így a termékekkel foglalkozó szakemberek az élelmiszerlánc teljes hosszában számos erőfeszítést tesznek azért, hogy a fogyasztók ne legyenek betegek. Egy ismeretlen eredetű élelmiszer esetében ez a garancia teljes mértékben hiányzik, így mindig gyanakodni kell, hogy vajon a gyártója miért nem vállalt érte felelősséget. Ennek oka sok esetben az, hogy túl magas szintű szennyeződés található benne, vagy olyan anyagot tartalmaz, amelynek élelmiszerben egyáltalán nem lenne szabad előfordulnia. Külön figyelmet érdemelnek a gombák: csak boltban, vagy olyan piacon vásároljunk belőle, ahol gombavizsgáló ellenőrzi a gombagyűjtők által kínált árut.</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Képek forrása:</a:t>
            </a:r>
          </a:p>
          <a:p>
            <a:pPr marL="171450" indent="-171450">
              <a:buFont typeface="Arial" panose="020B0604020202020204" pitchFamily="34" charset="0"/>
              <a:buChar char="•"/>
            </a:pPr>
            <a:r>
              <a:rPr lang="hu-HU" sz="1200" kern="1200" dirty="0">
                <a:solidFill>
                  <a:schemeClr val="tx1"/>
                </a:solidFill>
                <a:effectLst/>
                <a:latin typeface="+mn-lt"/>
                <a:ea typeface="+mn-ea"/>
                <a:cs typeface="+mn-cs"/>
              </a:rPr>
              <a:t>Adobe </a:t>
            </a:r>
            <a:r>
              <a:rPr lang="hu-HU" sz="1200" kern="1200" dirty="0" err="1">
                <a:solidFill>
                  <a:schemeClr val="tx1"/>
                </a:solidFill>
                <a:effectLst/>
                <a:latin typeface="+mn-lt"/>
                <a:ea typeface="+mn-ea"/>
                <a:cs typeface="+mn-cs"/>
              </a:rPr>
              <a:t>stock</a:t>
            </a:r>
            <a:endParaRPr lang="hu-HU" sz="1200" kern="1200" dirty="0">
              <a:solidFill>
                <a:schemeClr val="tx1"/>
              </a:solidFill>
              <a:effectLst/>
              <a:latin typeface="+mn-lt"/>
              <a:ea typeface="+mn-ea"/>
              <a:cs typeface="+mn-cs"/>
            </a:endParaRPr>
          </a:p>
          <a:p>
            <a:pPr marL="171450" indent="-171450">
              <a:buFont typeface="Arial" panose="020B0604020202020204" pitchFamily="34" charset="0"/>
              <a:buChar char="•"/>
            </a:pPr>
            <a:r>
              <a:rPr lang="hu-HU" sz="1200" kern="1200" dirty="0" err="1">
                <a:solidFill>
                  <a:schemeClr val="tx1"/>
                </a:solidFill>
                <a:effectLst/>
                <a:latin typeface="+mn-lt"/>
                <a:ea typeface="+mn-ea"/>
                <a:cs typeface="+mn-cs"/>
              </a:rPr>
              <a:t>Pixabay</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F7BE9CCB-AA96-41B5-8BE0-69175397F410}" type="slidenum">
              <a:rPr lang="hu-HU" smtClean="0"/>
              <a:pPr/>
              <a:t>8</a:t>
            </a:fld>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b="1" kern="1200" dirty="0">
                <a:solidFill>
                  <a:schemeClr val="tx1"/>
                </a:solidFill>
                <a:effectLst/>
                <a:latin typeface="+mn-lt"/>
                <a:ea typeface="+mn-ea"/>
                <a:cs typeface="+mn-cs"/>
              </a:rPr>
              <a:t>Mikor gyanakodhatunk élelmiszer eredetű megbetegedésre?</a:t>
            </a:r>
            <a:br>
              <a:rPr lang="hu-HU" sz="1200" b="1" kern="1200" dirty="0">
                <a:solidFill>
                  <a:schemeClr val="tx1"/>
                </a:solidFill>
                <a:effectLst/>
                <a:latin typeface="+mn-lt"/>
                <a:ea typeface="+mn-ea"/>
                <a:cs typeface="+mn-cs"/>
              </a:rPr>
            </a:br>
            <a:endParaRPr lang="hu-HU" sz="1200" b="1"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Élelmiszer eredetű megbetegedés gyanúja általában akkor merül fel, ha azonos helyen, azonos ételt fogyasztó embereken, közel azonos időben hasonló tünetek jelentkeznek. Gyanakvásra adhat okot, ha az elfogyasztott étel szokatlan ízű, szagú vagy állagú volt. A gombafogyasztás utáni hányást, hasmenést és az esetleges tudatzavar jelentkezését mindig gyanúsnak kell tekinteni, amellyel haladéktalanul orvoshoz kell fordulni! </a:t>
            </a:r>
            <a:br>
              <a:rPr lang="hu-HU" sz="1200" kern="1200" dirty="0">
                <a:solidFill>
                  <a:schemeClr val="tx1"/>
                </a:solidFill>
                <a:effectLst/>
                <a:latin typeface="+mn-lt"/>
                <a:ea typeface="+mn-ea"/>
                <a:cs typeface="+mn-cs"/>
              </a:rPr>
            </a:b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 legtöbb esetben az élelmiszer eredetű megbetegedést okozó étel íze, színe, illata, állaga nem mutat elváltozást, amely még inkább arra sarkall, hogy elővigyázatosak legyünk és tartsunk be minden élelmiszerbiztonsági szabályt.</a:t>
            </a: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Képek forrása</a:t>
            </a:r>
          </a:p>
          <a:p>
            <a:pPr marL="228600" indent="-228600">
              <a:buFont typeface="Arial" panose="020B0604020202020204" pitchFamily="34" charset="0"/>
              <a:buChar char="•"/>
            </a:pPr>
            <a:r>
              <a:rPr lang="hu-HU" sz="1200" kern="1200" dirty="0" err="1">
                <a:solidFill>
                  <a:schemeClr val="tx1"/>
                </a:solidFill>
                <a:effectLst/>
                <a:latin typeface="+mn-lt"/>
                <a:ea typeface="+mn-ea"/>
                <a:cs typeface="+mn-cs"/>
              </a:rPr>
              <a:t>Pixabay</a:t>
            </a:r>
            <a:endParaRPr lang="hu-HU" dirty="0"/>
          </a:p>
        </p:txBody>
      </p:sp>
      <p:sp>
        <p:nvSpPr>
          <p:cNvPr id="4" name="Dia számának helye 3"/>
          <p:cNvSpPr>
            <a:spLocks noGrp="1"/>
          </p:cNvSpPr>
          <p:nvPr>
            <p:ph type="sldNum" sz="quarter" idx="10"/>
          </p:nvPr>
        </p:nvSpPr>
        <p:spPr/>
        <p:txBody>
          <a:bodyPr/>
          <a:lstStyle/>
          <a:p>
            <a:fld id="{F7BE9CCB-AA96-41B5-8BE0-69175397F410}" type="slidenum">
              <a:rPr lang="hu-HU" smtClean="0"/>
              <a:pPr/>
              <a:t>9</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Dátum helye 3"/>
          <p:cNvSpPr>
            <a:spLocks noGrp="1"/>
          </p:cNvSpPr>
          <p:nvPr>
            <p:ph type="dt" sz="half" idx="10"/>
          </p:nvPr>
        </p:nvSpPr>
        <p:spPr/>
        <p:txBody>
          <a:bodyPr/>
          <a:lstStyle/>
          <a:p>
            <a:fld id="{F5DD9DC6-1D26-424D-B5F4-FED13941197B}" type="datetimeFigureOut">
              <a:rPr lang="hu-HU" smtClean="0"/>
              <a:pPr/>
              <a:t>2022.10.24.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xmlns="" val="1209478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F5DD9DC6-1D26-424D-B5F4-FED13941197B}" type="datetimeFigureOut">
              <a:rPr lang="hu-HU" smtClean="0"/>
              <a:pPr/>
              <a:t>2022.10.24.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xmlns="" val="1907517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F5DD9DC6-1D26-424D-B5F4-FED13941197B}" type="datetimeFigureOut">
              <a:rPr lang="hu-HU" smtClean="0"/>
              <a:pPr/>
              <a:t>2022.10.24.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xmlns="" val="338049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F5DD9DC6-1D26-424D-B5F4-FED13941197B}" type="datetimeFigureOut">
              <a:rPr lang="hu-HU" smtClean="0"/>
              <a:pPr/>
              <a:t>2022.10.24.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xmlns="" val="3368909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F5DD9DC6-1D26-424D-B5F4-FED13941197B}" type="datetimeFigureOut">
              <a:rPr lang="hu-HU" smtClean="0"/>
              <a:pPr/>
              <a:t>2022.10.24.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xmlns="" val="318382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F5DD9DC6-1D26-424D-B5F4-FED13941197B}" type="datetimeFigureOut">
              <a:rPr lang="hu-HU" smtClean="0"/>
              <a:pPr/>
              <a:t>2022.10.24.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xmlns="" val="147158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F5DD9DC6-1D26-424D-B5F4-FED13941197B}" type="datetimeFigureOut">
              <a:rPr lang="hu-HU" smtClean="0"/>
              <a:pPr/>
              <a:t>2022.10.24.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xmlns="" val="38762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F5DD9DC6-1D26-424D-B5F4-FED13941197B}" type="datetimeFigureOut">
              <a:rPr lang="hu-HU" smtClean="0"/>
              <a:pPr/>
              <a:t>2022.10.24.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xmlns="" val="317237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5" name="Szövegdoboz 4"/>
          <p:cNvSpPr txBox="1"/>
          <p:nvPr userDrawn="1"/>
        </p:nvSpPr>
        <p:spPr>
          <a:xfrm>
            <a:off x="0" y="2716212"/>
            <a:ext cx="2171700" cy="461665"/>
          </a:xfrm>
          <a:prstGeom prst="rect">
            <a:avLst/>
          </a:prstGeom>
          <a:noFill/>
        </p:spPr>
        <p:txBody>
          <a:bodyPr wrap="square" rtlCol="0">
            <a:spAutoFit/>
          </a:bodyPr>
          <a:lstStyle/>
          <a:p>
            <a:pPr algn="r"/>
            <a:r>
              <a:rPr lang="hu-HU" sz="3600" b="1" i="1" baseline="30000" dirty="0"/>
              <a:t>Megbetegedés</a:t>
            </a:r>
          </a:p>
        </p:txBody>
      </p:sp>
      <p:sp>
        <p:nvSpPr>
          <p:cNvPr id="6" name="Szövegdoboz 5"/>
          <p:cNvSpPr txBox="1"/>
          <p:nvPr userDrawn="1"/>
        </p:nvSpPr>
        <p:spPr>
          <a:xfrm>
            <a:off x="2579914" y="6357257"/>
            <a:ext cx="6553200" cy="379591"/>
          </a:xfrm>
          <a:prstGeom prst="rect">
            <a:avLst/>
          </a:prstGeom>
          <a:noFill/>
        </p:spPr>
        <p:txBody>
          <a:bodyPr wrap="square" rtlCol="0" anchor="ctr">
            <a:spAutoFit/>
          </a:bodyPr>
          <a:lstStyle/>
          <a:p>
            <a:r>
              <a:rPr lang="hu-HU" sz="2800" b="1" i="1" baseline="30000" dirty="0">
                <a:solidFill>
                  <a:schemeClr val="bg1"/>
                </a:solidFill>
              </a:rPr>
              <a:t>Megbetegedés</a:t>
            </a:r>
          </a:p>
        </p:txBody>
      </p:sp>
    </p:spTree>
    <p:extLst>
      <p:ext uri="{BB962C8B-B14F-4D97-AF65-F5344CB8AC3E}">
        <p14:creationId xmlns:p14="http://schemas.microsoft.com/office/powerpoint/2010/main" xmlns="" val="374492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F5DD9DC6-1D26-424D-B5F4-FED13941197B}" type="datetimeFigureOut">
              <a:rPr lang="hu-HU" smtClean="0"/>
              <a:pPr/>
              <a:t>2022.10.24.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xmlns="" val="1535663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F5DD9DC6-1D26-424D-B5F4-FED13941197B}" type="datetimeFigureOut">
              <a:rPr lang="hu-HU" smtClean="0"/>
              <a:pPr/>
              <a:t>2022.10.24.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4396A2B-CB16-48D8-9C50-74D76CBA7F6B}" type="slidenum">
              <a:rPr lang="hu-HU" smtClean="0"/>
              <a:pPr/>
              <a:t>‹#›</a:t>
            </a:fld>
            <a:endParaRPr lang="hu-HU"/>
          </a:p>
        </p:txBody>
      </p:sp>
    </p:spTree>
    <p:extLst>
      <p:ext uri="{BB962C8B-B14F-4D97-AF65-F5344CB8AC3E}">
        <p14:creationId xmlns:p14="http://schemas.microsoft.com/office/powerpoint/2010/main" xmlns="" val="4198627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D9DC6-1D26-424D-B5F4-FED13941197B}" type="datetimeFigureOut">
              <a:rPr lang="hu-HU" smtClean="0"/>
              <a:pPr/>
              <a:t>2022.10.24.</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96A2B-CB16-48D8-9C50-74D76CBA7F6B}" type="slidenum">
              <a:rPr lang="hu-HU" smtClean="0"/>
              <a:pPr/>
              <a:t>‹#›</a:t>
            </a:fld>
            <a:endParaRPr lang="hu-HU"/>
          </a:p>
        </p:txBody>
      </p:sp>
    </p:spTree>
    <p:extLst>
      <p:ext uri="{BB962C8B-B14F-4D97-AF65-F5344CB8AC3E}">
        <p14:creationId xmlns:p14="http://schemas.microsoft.com/office/powerpoint/2010/main" xmlns="" val="2863899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11.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232749" cy="6857003"/>
          </a:xfrm>
          <a:prstGeom prst="rect">
            <a:avLst/>
          </a:prstGeom>
        </p:spPr>
      </p:pic>
      <p:sp>
        <p:nvSpPr>
          <p:cNvPr id="7" name="Szövegdoboz 6"/>
          <p:cNvSpPr txBox="1"/>
          <p:nvPr/>
        </p:nvSpPr>
        <p:spPr>
          <a:xfrm>
            <a:off x="2265373" y="3813511"/>
            <a:ext cx="9478876" cy="1569660"/>
          </a:xfrm>
          <a:prstGeom prst="rect">
            <a:avLst/>
          </a:prstGeom>
          <a:noFill/>
        </p:spPr>
        <p:txBody>
          <a:bodyPr wrap="square" rtlCol="0">
            <a:spAutoFit/>
          </a:bodyPr>
          <a:lstStyle/>
          <a:p>
            <a:r>
              <a:rPr lang="hu-HU" sz="3600" b="1" i="1" dirty="0">
                <a:solidFill>
                  <a:srgbClr val="FFFFFF"/>
                </a:solidFill>
              </a:rPr>
              <a:t>Élelmiszerbiztonságról gyerekeknek</a:t>
            </a:r>
          </a:p>
          <a:p>
            <a:r>
              <a:rPr lang="hu-HU" sz="6000" b="1" i="1" dirty="0">
                <a:solidFill>
                  <a:srgbClr val="FFFFFF"/>
                </a:solidFill>
              </a:rPr>
              <a:t>Megbetegedés</a:t>
            </a:r>
          </a:p>
        </p:txBody>
      </p:sp>
      <p:sp>
        <p:nvSpPr>
          <p:cNvPr id="4" name="Lekerekített téglalap 9">
            <a:extLst>
              <a:ext uri="{FF2B5EF4-FFF2-40B4-BE49-F238E27FC236}">
                <a16:creationId xmlns:a16="http://schemas.microsoft.com/office/drawing/2014/main" xmlns="" id="{F01A3D68-170E-400E-8C15-CDA7F5221607}"/>
              </a:ext>
            </a:extLst>
          </p:cNvPr>
          <p:cNvSpPr/>
          <p:nvPr/>
        </p:nvSpPr>
        <p:spPr>
          <a:xfrm>
            <a:off x="8781393" y="236483"/>
            <a:ext cx="3410607" cy="171844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pic>
        <p:nvPicPr>
          <p:cNvPr id="6" name="Kép 5">
            <a:extLst>
              <a:ext uri="{FF2B5EF4-FFF2-40B4-BE49-F238E27FC236}">
                <a16:creationId xmlns:a16="http://schemas.microsoft.com/office/drawing/2014/main" xmlns="" id="{A2EDB95E-3369-43C0-AA17-A5A66D8867E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86484" y="481980"/>
            <a:ext cx="3000424" cy="1227446"/>
          </a:xfrm>
          <a:prstGeom prst="rect">
            <a:avLst/>
          </a:prstGeom>
        </p:spPr>
      </p:pic>
      <p:sp>
        <p:nvSpPr>
          <p:cNvPr id="8" name="Szövegdoboz 7">
            <a:extLst>
              <a:ext uri="{FF2B5EF4-FFF2-40B4-BE49-F238E27FC236}">
                <a16:creationId xmlns:a16="http://schemas.microsoft.com/office/drawing/2014/main" xmlns="" id="{AE8CDF3C-91FF-4E2D-8F74-E97D1831339E}"/>
              </a:ext>
            </a:extLst>
          </p:cNvPr>
          <p:cNvSpPr txBox="1"/>
          <p:nvPr/>
        </p:nvSpPr>
        <p:spPr>
          <a:xfrm>
            <a:off x="8986484" y="1920746"/>
            <a:ext cx="3000424" cy="461665"/>
          </a:xfrm>
          <a:prstGeom prst="rect">
            <a:avLst/>
          </a:prstGeom>
          <a:noFill/>
        </p:spPr>
        <p:txBody>
          <a:bodyPr wrap="square" rtlCol="0">
            <a:spAutoFit/>
          </a:bodyPr>
          <a:lstStyle/>
          <a:p>
            <a:pPr algn="ctr"/>
            <a:r>
              <a:rPr lang="hu-HU" sz="2400" dirty="0">
                <a:solidFill>
                  <a:schemeClr val="bg1"/>
                </a:solidFill>
              </a:rPr>
              <a:t>nebihoktatas.hu</a:t>
            </a:r>
          </a:p>
        </p:txBody>
      </p:sp>
    </p:spTree>
    <p:extLst>
      <p:ext uri="{BB962C8B-B14F-4D97-AF65-F5344CB8AC3E}">
        <p14:creationId xmlns:p14="http://schemas.microsoft.com/office/powerpoint/2010/main" xmlns="" val="61177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10</a:t>
            </a:fld>
            <a:endParaRPr lang="hu-HU" sz="2400" b="1" dirty="0">
              <a:solidFill>
                <a:schemeClr val="bg1"/>
              </a:solidFill>
            </a:endParaRPr>
          </a:p>
        </p:txBody>
      </p:sp>
      <p:sp>
        <p:nvSpPr>
          <p:cNvPr id="20" name="Szövegdoboz 19"/>
          <p:cNvSpPr txBox="1"/>
          <p:nvPr/>
        </p:nvSpPr>
        <p:spPr>
          <a:xfrm>
            <a:off x="2212623" y="281822"/>
            <a:ext cx="9979377" cy="461665"/>
          </a:xfrm>
          <a:prstGeom prst="rect">
            <a:avLst/>
          </a:prstGeom>
          <a:noFill/>
        </p:spPr>
        <p:txBody>
          <a:bodyPr wrap="square" rtlCol="0">
            <a:spAutoFit/>
          </a:bodyPr>
          <a:lstStyle/>
          <a:p>
            <a:pPr algn="ctr"/>
            <a:r>
              <a:rPr lang="hu-HU" sz="3600" b="1" i="1" baseline="30000" dirty="0"/>
              <a:t>Teendők</a:t>
            </a:r>
          </a:p>
        </p:txBody>
      </p:sp>
      <p:sp>
        <p:nvSpPr>
          <p:cNvPr id="8" name="Szövegdoboz 7"/>
          <p:cNvSpPr txBox="1"/>
          <p:nvPr/>
        </p:nvSpPr>
        <p:spPr>
          <a:xfrm>
            <a:off x="2249312" y="933145"/>
            <a:ext cx="9905999" cy="523220"/>
          </a:xfrm>
          <a:prstGeom prst="rect">
            <a:avLst/>
          </a:prstGeom>
          <a:noFill/>
        </p:spPr>
        <p:txBody>
          <a:bodyPr wrap="square" rtlCol="0">
            <a:spAutoFit/>
          </a:bodyPr>
          <a:lstStyle/>
          <a:p>
            <a:pPr algn="ctr"/>
            <a:r>
              <a:rPr lang="hu-HU" sz="2800" b="1" i="1" dirty="0"/>
              <a:t>Gyanúba keveredett ételből senki más ne fogyasszon!</a:t>
            </a:r>
          </a:p>
        </p:txBody>
      </p:sp>
      <p:sp>
        <p:nvSpPr>
          <p:cNvPr id="14" name="Lekerekített téglalap feliratnak 13"/>
          <p:cNvSpPr/>
          <p:nvPr/>
        </p:nvSpPr>
        <p:spPr>
          <a:xfrm>
            <a:off x="2438400" y="2223266"/>
            <a:ext cx="2419350" cy="529459"/>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4000" i="1" baseline="30000" dirty="0">
                <a:solidFill>
                  <a:schemeClr val="bg1"/>
                </a:solidFill>
              </a:rPr>
              <a:t>folyadékpótlás</a:t>
            </a:r>
          </a:p>
        </p:txBody>
      </p:sp>
      <p:sp>
        <p:nvSpPr>
          <p:cNvPr id="15" name="Lekerekített téglalap feliratnak 14"/>
          <p:cNvSpPr/>
          <p:nvPr/>
        </p:nvSpPr>
        <p:spPr>
          <a:xfrm>
            <a:off x="5408065" y="2089916"/>
            <a:ext cx="2419350" cy="796159"/>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4000" i="1" baseline="30000" dirty="0">
                <a:solidFill>
                  <a:schemeClr val="bg1"/>
                </a:solidFill>
              </a:rPr>
              <a:t>keressük fel a háziorvost</a:t>
            </a:r>
          </a:p>
        </p:txBody>
      </p:sp>
      <p:sp>
        <p:nvSpPr>
          <p:cNvPr id="16" name="Lekerekített téglalap feliratnak 15"/>
          <p:cNvSpPr/>
          <p:nvPr/>
        </p:nvSpPr>
        <p:spPr>
          <a:xfrm>
            <a:off x="8377731" y="1832741"/>
            <a:ext cx="3223719" cy="1310509"/>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4000" i="1" baseline="30000" dirty="0">
                <a:solidFill>
                  <a:schemeClr val="bg1"/>
                </a:solidFill>
              </a:rPr>
              <a:t>tájékoztassuk az iskolát </a:t>
            </a:r>
          </a:p>
          <a:p>
            <a:pPr algn="ctr"/>
            <a:r>
              <a:rPr lang="hu-HU" sz="4000" i="1" baseline="30000" dirty="0">
                <a:solidFill>
                  <a:schemeClr val="bg1"/>
                </a:solidFill>
              </a:rPr>
              <a:t> a megbetegedésről</a:t>
            </a:r>
          </a:p>
        </p:txBody>
      </p:sp>
      <p:pic>
        <p:nvPicPr>
          <p:cNvPr id="1026" name="Picture 2" descr="C:\Users\Karolina\Creative Cloud Files\SZK\Tervezések\écsó_ovis program\ppt\ppt 1-6\képek\víz.png"/>
          <p:cNvPicPr>
            <a:picLocks noChangeAspect="1" noChangeArrowheads="1"/>
          </p:cNvPicPr>
          <p:nvPr/>
        </p:nvPicPr>
        <p:blipFill>
          <a:blip r:embed="rId3" cstate="print"/>
          <a:srcRect/>
          <a:stretch>
            <a:fillRect/>
          </a:stretch>
        </p:blipFill>
        <p:spPr bwMode="auto">
          <a:xfrm>
            <a:off x="3208612" y="3129456"/>
            <a:ext cx="640080" cy="2133600"/>
          </a:xfrm>
          <a:prstGeom prst="rect">
            <a:avLst/>
          </a:prstGeom>
          <a:noFill/>
        </p:spPr>
      </p:pic>
      <p:pic>
        <p:nvPicPr>
          <p:cNvPr id="21" name="Picture 2" descr="C:\Users\Karolina\Creative Cloud Files\SZK\Tervezések\écsó_ovis program\ppt\ppt 1-6\képek\víz.png"/>
          <p:cNvPicPr>
            <a:picLocks noChangeAspect="1" noChangeArrowheads="1"/>
          </p:cNvPicPr>
          <p:nvPr/>
        </p:nvPicPr>
        <p:blipFill>
          <a:blip r:embed="rId3" cstate="print"/>
          <a:srcRect/>
          <a:stretch>
            <a:fillRect/>
          </a:stretch>
        </p:blipFill>
        <p:spPr bwMode="auto">
          <a:xfrm>
            <a:off x="3780112" y="3339006"/>
            <a:ext cx="640080" cy="2133600"/>
          </a:xfrm>
          <a:prstGeom prst="rect">
            <a:avLst/>
          </a:prstGeom>
          <a:noFill/>
        </p:spPr>
      </p:pic>
      <p:pic>
        <p:nvPicPr>
          <p:cNvPr id="22" name="Picture 2" descr="C:\Users\Karolina\Creative Cloud Files\SZK\Tervezések\écsó_ovis program\ppt\ppt 1-6\képek\víz.png"/>
          <p:cNvPicPr>
            <a:picLocks noChangeAspect="1" noChangeArrowheads="1"/>
          </p:cNvPicPr>
          <p:nvPr/>
        </p:nvPicPr>
        <p:blipFill>
          <a:blip r:embed="rId3" cstate="print"/>
          <a:srcRect/>
          <a:stretch>
            <a:fillRect/>
          </a:stretch>
        </p:blipFill>
        <p:spPr bwMode="auto">
          <a:xfrm>
            <a:off x="2751412" y="3453306"/>
            <a:ext cx="640080" cy="2133600"/>
          </a:xfrm>
          <a:prstGeom prst="rect">
            <a:avLst/>
          </a:prstGeom>
          <a:noFill/>
        </p:spPr>
      </p:pic>
      <p:pic>
        <p:nvPicPr>
          <p:cNvPr id="23" name="Picture 2" descr="C:\Users\Karolina\Creative Cloud Files\SZK\Tervezések\écsó_ovis program\ppt\ppt 1-6\képek\víz.png"/>
          <p:cNvPicPr>
            <a:picLocks noChangeAspect="1" noChangeArrowheads="1"/>
          </p:cNvPicPr>
          <p:nvPr/>
        </p:nvPicPr>
        <p:blipFill>
          <a:blip r:embed="rId3" cstate="print"/>
          <a:srcRect/>
          <a:stretch>
            <a:fillRect/>
          </a:stretch>
        </p:blipFill>
        <p:spPr bwMode="auto">
          <a:xfrm>
            <a:off x="3322912" y="3720006"/>
            <a:ext cx="640080" cy="2133600"/>
          </a:xfrm>
          <a:prstGeom prst="rect">
            <a:avLst/>
          </a:prstGeom>
          <a:noFill/>
        </p:spPr>
      </p:pic>
      <p:pic>
        <p:nvPicPr>
          <p:cNvPr id="1028" name="Picture 4" descr="C:\Users\Karolina\Creative Cloud Files\SZK\Tervezések\écsó_ovis program\ppt\ppt 1-6\képek\mobil.png"/>
          <p:cNvPicPr>
            <a:picLocks noChangeAspect="1" noChangeArrowheads="1"/>
          </p:cNvPicPr>
          <p:nvPr/>
        </p:nvPicPr>
        <p:blipFill>
          <a:blip r:embed="rId4" cstate="print"/>
          <a:srcRect/>
          <a:stretch>
            <a:fillRect/>
          </a:stretch>
        </p:blipFill>
        <p:spPr bwMode="auto">
          <a:xfrm>
            <a:off x="9585435" y="3384969"/>
            <a:ext cx="2042414" cy="2558632"/>
          </a:xfrm>
          <a:prstGeom prst="rect">
            <a:avLst/>
          </a:prstGeom>
          <a:noFill/>
        </p:spPr>
      </p:pic>
      <p:sp>
        <p:nvSpPr>
          <p:cNvPr id="25" name="Téglalap 24"/>
          <p:cNvSpPr/>
          <p:nvPr/>
        </p:nvSpPr>
        <p:spPr>
          <a:xfrm>
            <a:off x="9672474" y="4127185"/>
            <a:ext cx="1142671" cy="461665"/>
          </a:xfrm>
          <a:prstGeom prst="rect">
            <a:avLst/>
          </a:prstGeom>
        </p:spPr>
        <p:txBody>
          <a:bodyPr wrap="square" anchor="ctr">
            <a:spAutoFit/>
          </a:bodyPr>
          <a:lstStyle/>
          <a:p>
            <a:pPr lvl="0">
              <a:buClr>
                <a:srgbClr val="BED630"/>
              </a:buClr>
              <a:buSzPct val="118000"/>
            </a:pPr>
            <a:r>
              <a:rPr lang="hu-HU" sz="2400" dirty="0">
                <a:solidFill>
                  <a:schemeClr val="bg1"/>
                </a:solidFill>
              </a:rPr>
              <a:t>ISKOLA</a:t>
            </a:r>
          </a:p>
        </p:txBody>
      </p:sp>
      <p:pic>
        <p:nvPicPr>
          <p:cNvPr id="1029" name="Picture 5" descr="C:\Users\Karolina\Creative Cloud Files\SZK\Tervezések\écsó_ovis program\ppt\ppt 1-6\képek\1x\doki.png"/>
          <p:cNvPicPr>
            <a:picLocks noChangeAspect="1" noChangeArrowheads="1"/>
          </p:cNvPicPr>
          <p:nvPr/>
        </p:nvPicPr>
        <p:blipFill>
          <a:blip r:embed="rId5" cstate="print"/>
          <a:srcRect/>
          <a:stretch>
            <a:fillRect/>
          </a:stretch>
        </p:blipFill>
        <p:spPr bwMode="auto">
          <a:xfrm>
            <a:off x="5826040" y="3310759"/>
            <a:ext cx="2056367" cy="2633871"/>
          </a:xfrm>
          <a:prstGeom prst="rect">
            <a:avLst/>
          </a:prstGeom>
          <a:noFill/>
        </p:spPr>
      </p:pic>
    </p:spTree>
    <p:extLst>
      <p:ext uri="{BB962C8B-B14F-4D97-AF65-F5344CB8AC3E}">
        <p14:creationId xmlns:p14="http://schemas.microsoft.com/office/powerpoint/2010/main" xmlns="" val="162361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2212623" y="281822"/>
            <a:ext cx="9979377" cy="461665"/>
          </a:xfrm>
          <a:prstGeom prst="rect">
            <a:avLst/>
          </a:prstGeom>
          <a:noFill/>
        </p:spPr>
        <p:txBody>
          <a:bodyPr wrap="square" rtlCol="0">
            <a:spAutoFit/>
          </a:bodyPr>
          <a:lstStyle/>
          <a:p>
            <a:pPr algn="ctr"/>
            <a:r>
              <a:rPr lang="hu-HU" sz="3600" b="1" i="1" baseline="30000" dirty="0"/>
              <a:t>Fájó pocak</a:t>
            </a:r>
          </a:p>
        </p:txBody>
      </p:sp>
      <p:grpSp>
        <p:nvGrpSpPr>
          <p:cNvPr id="71" name="Csoportba foglalás 70"/>
          <p:cNvGrpSpPr/>
          <p:nvPr/>
        </p:nvGrpSpPr>
        <p:grpSpPr>
          <a:xfrm>
            <a:off x="2905090" y="662152"/>
            <a:ext cx="8331056" cy="5372769"/>
            <a:chOff x="2905090" y="662152"/>
            <a:chExt cx="8331056" cy="5372769"/>
          </a:xfrm>
        </p:grpSpPr>
        <p:pic>
          <p:nvPicPr>
            <p:cNvPr id="2073" name="Picture 25" descr="C:\Users\Karolina\Creative Cloud Files\SZK\Tervezések\écsó_ovis program\ppt\ppt 1-6\képek\kepregenyek\p5\Asset 9.png"/>
            <p:cNvPicPr>
              <a:picLocks noChangeAspect="1" noChangeArrowheads="1"/>
            </p:cNvPicPr>
            <p:nvPr/>
          </p:nvPicPr>
          <p:blipFill>
            <a:blip r:embed="rId3" cstate="print"/>
            <a:srcRect/>
            <a:stretch>
              <a:fillRect/>
            </a:stretch>
          </p:blipFill>
          <p:spPr bwMode="auto">
            <a:xfrm>
              <a:off x="2905090" y="662152"/>
              <a:ext cx="8331056" cy="5372769"/>
            </a:xfrm>
            <a:prstGeom prst="rect">
              <a:avLst/>
            </a:prstGeom>
            <a:noFill/>
          </p:spPr>
        </p:pic>
        <p:sp>
          <p:nvSpPr>
            <p:cNvPr id="61" name="Lekerekített téglalap feliratnak 60"/>
            <p:cNvSpPr/>
            <p:nvPr/>
          </p:nvSpPr>
          <p:spPr>
            <a:xfrm>
              <a:off x="3163611" y="5087006"/>
              <a:ext cx="3720663" cy="819807"/>
            </a:xfrm>
            <a:prstGeom prst="wedgeRoundRectCallout">
              <a:avLst>
                <a:gd name="adj1" fmla="val 58737"/>
                <a:gd name="adj2" fmla="val -28088"/>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Kezet mosok és segítek, Anya!</a:t>
              </a:r>
            </a:p>
          </p:txBody>
        </p:sp>
      </p:grpSp>
      <p:grpSp>
        <p:nvGrpSpPr>
          <p:cNvPr id="74" name="Csoportba foglalás 73"/>
          <p:cNvGrpSpPr/>
          <p:nvPr/>
        </p:nvGrpSpPr>
        <p:grpSpPr>
          <a:xfrm>
            <a:off x="3750597" y="646387"/>
            <a:ext cx="7022505" cy="5469852"/>
            <a:chOff x="3750597" y="646387"/>
            <a:chExt cx="7022505" cy="5469852"/>
          </a:xfrm>
        </p:grpSpPr>
        <p:pic>
          <p:nvPicPr>
            <p:cNvPr id="2072" name="Picture 24" descr="C:\Users\Karolina\Creative Cloud Files\SZK\Tervezések\écsó_ovis program\ppt\ppt 1-6\képek\kepregenyek\p5\Asset 8.png"/>
            <p:cNvPicPr>
              <a:picLocks noChangeAspect="1" noChangeArrowheads="1"/>
            </p:cNvPicPr>
            <p:nvPr/>
          </p:nvPicPr>
          <p:blipFill>
            <a:blip r:embed="rId4" cstate="print"/>
            <a:srcRect/>
            <a:stretch>
              <a:fillRect/>
            </a:stretch>
          </p:blipFill>
          <p:spPr bwMode="auto">
            <a:xfrm>
              <a:off x="3750597" y="646387"/>
              <a:ext cx="6473766" cy="5469852"/>
            </a:xfrm>
            <a:prstGeom prst="rect">
              <a:avLst/>
            </a:prstGeom>
            <a:noFill/>
          </p:spPr>
        </p:pic>
        <p:sp>
          <p:nvSpPr>
            <p:cNvPr id="72" name="Lekerekített téglalap feliratnak 71"/>
            <p:cNvSpPr/>
            <p:nvPr/>
          </p:nvSpPr>
          <p:spPr>
            <a:xfrm>
              <a:off x="7052439" y="2322785"/>
              <a:ext cx="3720663" cy="819807"/>
            </a:xfrm>
            <a:prstGeom prst="wedgeRoundRectCallout">
              <a:avLst>
                <a:gd name="adj1" fmla="val -46348"/>
                <a:gd name="adj2" fmla="val 98835"/>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err="1">
                  <a:solidFill>
                    <a:schemeClr val="tx1"/>
                  </a:solidFill>
                </a:rPr>
                <a:t>Jajj</a:t>
              </a:r>
              <a:r>
                <a:rPr lang="hu-HU" dirty="0">
                  <a:solidFill>
                    <a:schemeClr val="tx1"/>
                  </a:solidFill>
                </a:rPr>
                <a:t>, de fáj a hasam! Így hogy megyek el a buliba?</a:t>
              </a:r>
            </a:p>
          </p:txBody>
        </p:sp>
      </p:grpSp>
      <p:grpSp>
        <p:nvGrpSpPr>
          <p:cNvPr id="76" name="Csoportba foglalás 75"/>
          <p:cNvGrpSpPr/>
          <p:nvPr/>
        </p:nvGrpSpPr>
        <p:grpSpPr>
          <a:xfrm>
            <a:off x="4205169" y="758088"/>
            <a:ext cx="6594210" cy="5317203"/>
            <a:chOff x="4331293" y="679260"/>
            <a:chExt cx="6594210" cy="5317203"/>
          </a:xfrm>
        </p:grpSpPr>
        <p:pic>
          <p:nvPicPr>
            <p:cNvPr id="2071" name="Picture 23" descr="C:\Users\Karolina\Creative Cloud Files\SZK\Tervezések\écsó_ovis program\ppt\ppt 1-6\képek\kepregenyek\p5\Asset 7.png"/>
            <p:cNvPicPr>
              <a:picLocks noChangeAspect="1" noChangeArrowheads="1"/>
            </p:cNvPicPr>
            <p:nvPr/>
          </p:nvPicPr>
          <p:blipFill>
            <a:blip r:embed="rId5" cstate="print"/>
            <a:srcRect/>
            <a:stretch>
              <a:fillRect/>
            </a:stretch>
          </p:blipFill>
          <p:spPr bwMode="auto">
            <a:xfrm>
              <a:off x="4331293" y="679260"/>
              <a:ext cx="5317204" cy="5317203"/>
            </a:xfrm>
            <a:prstGeom prst="rect">
              <a:avLst/>
            </a:prstGeom>
            <a:noFill/>
          </p:spPr>
        </p:pic>
        <p:sp>
          <p:nvSpPr>
            <p:cNvPr id="75" name="Lekerekített téglalap feliratnak 74"/>
            <p:cNvSpPr/>
            <p:nvPr/>
          </p:nvSpPr>
          <p:spPr>
            <a:xfrm>
              <a:off x="7840715" y="2212427"/>
              <a:ext cx="3084788" cy="819807"/>
            </a:xfrm>
            <a:prstGeom prst="wedgeRoundRectCallout">
              <a:avLst>
                <a:gd name="adj1" fmla="val -62484"/>
                <a:gd name="adj2" fmla="val 14219"/>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Kata nagyon szomorú lesz…</a:t>
              </a:r>
            </a:p>
          </p:txBody>
        </p:sp>
      </p:grpSp>
      <p:grpSp>
        <p:nvGrpSpPr>
          <p:cNvPr id="78" name="Csoportba foglalás 77"/>
          <p:cNvGrpSpPr/>
          <p:nvPr/>
        </p:nvGrpSpPr>
        <p:grpSpPr>
          <a:xfrm>
            <a:off x="2632840" y="724834"/>
            <a:ext cx="7189078" cy="5356808"/>
            <a:chOff x="2632840" y="724834"/>
            <a:chExt cx="7189078" cy="5356808"/>
          </a:xfrm>
        </p:grpSpPr>
        <p:pic>
          <p:nvPicPr>
            <p:cNvPr id="2070" name="Picture 22" descr="C:\Users\Karolina\Creative Cloud Files\SZK\Tervezések\écsó_ovis program\ppt\ppt 1-6\képek\kepregenyek\p5\Asset 6.png"/>
            <p:cNvPicPr>
              <a:picLocks noChangeAspect="1" noChangeArrowheads="1"/>
            </p:cNvPicPr>
            <p:nvPr/>
          </p:nvPicPr>
          <p:blipFill>
            <a:blip r:embed="rId6" cstate="print"/>
            <a:srcRect/>
            <a:stretch>
              <a:fillRect/>
            </a:stretch>
          </p:blipFill>
          <p:spPr bwMode="auto">
            <a:xfrm>
              <a:off x="4925786" y="724834"/>
              <a:ext cx="4896132" cy="5356808"/>
            </a:xfrm>
            <a:prstGeom prst="rect">
              <a:avLst/>
            </a:prstGeom>
            <a:noFill/>
          </p:spPr>
        </p:pic>
        <p:sp>
          <p:nvSpPr>
            <p:cNvPr id="77" name="Lekerekített téglalap feliratnak 76"/>
            <p:cNvSpPr/>
            <p:nvPr/>
          </p:nvSpPr>
          <p:spPr>
            <a:xfrm>
              <a:off x="2632840" y="1939158"/>
              <a:ext cx="3084788" cy="819807"/>
            </a:xfrm>
            <a:prstGeom prst="wedgeRoundRectCallout">
              <a:avLst>
                <a:gd name="adj1" fmla="val 37175"/>
                <a:gd name="adj2" fmla="val 83450"/>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Ne aggódj, Marci! Majd én segítek neked!</a:t>
              </a:r>
            </a:p>
          </p:txBody>
        </p:sp>
      </p:grpSp>
      <p:grpSp>
        <p:nvGrpSpPr>
          <p:cNvPr id="83" name="Csoportba foglalás 82"/>
          <p:cNvGrpSpPr/>
          <p:nvPr/>
        </p:nvGrpSpPr>
        <p:grpSpPr>
          <a:xfrm>
            <a:off x="3289737" y="725214"/>
            <a:ext cx="6911002" cy="5387958"/>
            <a:chOff x="3289737" y="725214"/>
            <a:chExt cx="6911002" cy="5387958"/>
          </a:xfrm>
        </p:grpSpPr>
        <p:pic>
          <p:nvPicPr>
            <p:cNvPr id="2069" name="Picture 21" descr="C:\Users\Karolina\Creative Cloud Files\SZK\Tervezések\écsó_ovis program\ppt\ppt 1-6\képek\kepregenyek\p5\Asset 5.png"/>
            <p:cNvPicPr>
              <a:picLocks noChangeAspect="1" noChangeArrowheads="1"/>
            </p:cNvPicPr>
            <p:nvPr/>
          </p:nvPicPr>
          <p:blipFill>
            <a:blip r:embed="rId7" cstate="print"/>
            <a:srcRect/>
            <a:stretch>
              <a:fillRect/>
            </a:stretch>
          </p:blipFill>
          <p:spPr bwMode="auto">
            <a:xfrm>
              <a:off x="4326257" y="725214"/>
              <a:ext cx="5874482" cy="5387958"/>
            </a:xfrm>
            <a:prstGeom prst="rect">
              <a:avLst/>
            </a:prstGeom>
            <a:noFill/>
          </p:spPr>
        </p:pic>
        <p:sp>
          <p:nvSpPr>
            <p:cNvPr id="79" name="Lekerekített téglalap feliratnak 78"/>
            <p:cNvSpPr/>
            <p:nvPr/>
          </p:nvSpPr>
          <p:spPr>
            <a:xfrm>
              <a:off x="3289737" y="1492469"/>
              <a:ext cx="3084788" cy="819807"/>
            </a:xfrm>
            <a:prstGeom prst="wedgeRoundRectCallout">
              <a:avLst>
                <a:gd name="adj1" fmla="val 37175"/>
                <a:gd name="adj2" fmla="val 83450"/>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Először is meg kell tudnunk, mi okozta a problémát!</a:t>
              </a:r>
            </a:p>
          </p:txBody>
        </p:sp>
      </p:grpSp>
      <p:grpSp>
        <p:nvGrpSpPr>
          <p:cNvPr id="82" name="Csoportba foglalás 81"/>
          <p:cNvGrpSpPr/>
          <p:nvPr/>
        </p:nvGrpSpPr>
        <p:grpSpPr>
          <a:xfrm>
            <a:off x="3331778" y="804040"/>
            <a:ext cx="7073463" cy="5261416"/>
            <a:chOff x="3489433" y="677916"/>
            <a:chExt cx="7073463" cy="5261416"/>
          </a:xfrm>
        </p:grpSpPr>
        <p:pic>
          <p:nvPicPr>
            <p:cNvPr id="2077" name="Picture 29" descr="C:\Users\Karolina\Creative Cloud Files\SZK\Tervezések\écsó_ovis program\ppt\ppt 1-6\képek\kepregenyek\p5\Asset 4.png"/>
            <p:cNvPicPr>
              <a:picLocks noChangeAspect="1" noChangeArrowheads="1"/>
            </p:cNvPicPr>
            <p:nvPr/>
          </p:nvPicPr>
          <p:blipFill>
            <a:blip r:embed="rId8" cstate="print"/>
            <a:srcRect/>
            <a:stretch>
              <a:fillRect/>
            </a:stretch>
          </p:blipFill>
          <p:spPr bwMode="auto">
            <a:xfrm>
              <a:off x="3782427" y="677916"/>
              <a:ext cx="6780469" cy="5261416"/>
            </a:xfrm>
            <a:prstGeom prst="rect">
              <a:avLst/>
            </a:prstGeom>
            <a:noFill/>
          </p:spPr>
        </p:pic>
        <p:sp>
          <p:nvSpPr>
            <p:cNvPr id="80" name="Lekerekített téglalap feliratnak 79"/>
            <p:cNvSpPr/>
            <p:nvPr/>
          </p:nvSpPr>
          <p:spPr>
            <a:xfrm>
              <a:off x="3489433" y="1045780"/>
              <a:ext cx="2469933" cy="819807"/>
            </a:xfrm>
            <a:prstGeom prst="wedgeRoundRectCallout">
              <a:avLst>
                <a:gd name="adj1" fmla="val 75473"/>
                <a:gd name="adj2" fmla="val 35373"/>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Mesélj el nekem mindent a napodról.</a:t>
              </a:r>
            </a:p>
          </p:txBody>
        </p:sp>
        <p:sp>
          <p:nvSpPr>
            <p:cNvPr id="81" name="Lekerekített téglalap feliratnak 80"/>
            <p:cNvSpPr/>
            <p:nvPr/>
          </p:nvSpPr>
          <p:spPr>
            <a:xfrm>
              <a:off x="7488619" y="4761186"/>
              <a:ext cx="2469933" cy="472966"/>
            </a:xfrm>
            <a:prstGeom prst="wedgeRoundRectCallout">
              <a:avLst>
                <a:gd name="adj1" fmla="val -63676"/>
                <a:gd name="adj2" fmla="val 21911"/>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Hát az úgy volt…</a:t>
              </a:r>
            </a:p>
          </p:txBody>
        </p:sp>
      </p:grpSp>
      <p:grpSp>
        <p:nvGrpSpPr>
          <p:cNvPr id="85" name="Csoportba foglalás 84"/>
          <p:cNvGrpSpPr/>
          <p:nvPr/>
        </p:nvGrpSpPr>
        <p:grpSpPr>
          <a:xfrm>
            <a:off x="3329630" y="819807"/>
            <a:ext cx="7453984" cy="5178043"/>
            <a:chOff x="3329630" y="819807"/>
            <a:chExt cx="7453984" cy="5178043"/>
          </a:xfrm>
        </p:grpSpPr>
        <p:pic>
          <p:nvPicPr>
            <p:cNvPr id="2076" name="Picture 28" descr="C:\Users\Karolina\Creative Cloud Files\SZK\Tervezések\écsó_ovis program\ppt\ppt 1-6\képek\kepregenyek\p5\Asset 3.png"/>
            <p:cNvPicPr>
              <a:picLocks noChangeAspect="1" noChangeArrowheads="1"/>
            </p:cNvPicPr>
            <p:nvPr/>
          </p:nvPicPr>
          <p:blipFill>
            <a:blip r:embed="rId9" cstate="print"/>
            <a:srcRect/>
            <a:stretch>
              <a:fillRect/>
            </a:stretch>
          </p:blipFill>
          <p:spPr bwMode="auto">
            <a:xfrm>
              <a:off x="3329630" y="819807"/>
              <a:ext cx="7453984" cy="5178043"/>
            </a:xfrm>
            <a:prstGeom prst="rect">
              <a:avLst/>
            </a:prstGeom>
            <a:noFill/>
          </p:spPr>
        </p:pic>
        <p:sp>
          <p:nvSpPr>
            <p:cNvPr id="84" name="Lekerekített téglalap feliratnak 83"/>
            <p:cNvSpPr/>
            <p:nvPr/>
          </p:nvSpPr>
          <p:spPr>
            <a:xfrm>
              <a:off x="7641020" y="1319048"/>
              <a:ext cx="3084788" cy="819807"/>
            </a:xfrm>
            <a:prstGeom prst="wedgeRoundRectCallout">
              <a:avLst>
                <a:gd name="adj1" fmla="val -59929"/>
                <a:gd name="adj2" fmla="val 18065"/>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Reggel Anyával elmentünk a boltba…</a:t>
              </a:r>
            </a:p>
          </p:txBody>
        </p:sp>
      </p:grpSp>
      <p:grpSp>
        <p:nvGrpSpPr>
          <p:cNvPr id="88" name="Csoportba foglalás 87"/>
          <p:cNvGrpSpPr/>
          <p:nvPr/>
        </p:nvGrpSpPr>
        <p:grpSpPr>
          <a:xfrm>
            <a:off x="3143463" y="945931"/>
            <a:ext cx="7638385" cy="5108027"/>
            <a:chOff x="3285353" y="945931"/>
            <a:chExt cx="7638385" cy="5108027"/>
          </a:xfrm>
        </p:grpSpPr>
        <p:pic>
          <p:nvPicPr>
            <p:cNvPr id="2074" name="Picture 26" descr="C:\Users\Karolina\Creative Cloud Files\SZK\Tervezések\écsó_ovis program\ppt\ppt 1-6\képek\kepregenyek\p5\Asset 1.png"/>
            <p:cNvPicPr>
              <a:picLocks noChangeAspect="1" noChangeArrowheads="1"/>
            </p:cNvPicPr>
            <p:nvPr/>
          </p:nvPicPr>
          <p:blipFill>
            <a:blip r:embed="rId10" cstate="print"/>
            <a:srcRect/>
            <a:stretch>
              <a:fillRect/>
            </a:stretch>
          </p:blipFill>
          <p:spPr bwMode="auto">
            <a:xfrm>
              <a:off x="3285353" y="945931"/>
              <a:ext cx="7638385" cy="5103785"/>
            </a:xfrm>
            <a:prstGeom prst="rect">
              <a:avLst/>
            </a:prstGeom>
            <a:noFill/>
          </p:spPr>
        </p:pic>
        <p:sp>
          <p:nvSpPr>
            <p:cNvPr id="86" name="Lekerekített téglalap feliratnak 85"/>
            <p:cNvSpPr/>
            <p:nvPr/>
          </p:nvSpPr>
          <p:spPr>
            <a:xfrm>
              <a:off x="4046481" y="1981199"/>
              <a:ext cx="3084788" cy="819807"/>
            </a:xfrm>
            <a:prstGeom prst="wedgeRoundRectCallout">
              <a:avLst>
                <a:gd name="adj1" fmla="val 69884"/>
                <a:gd name="adj2" fmla="val 64219"/>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És tiszta volt minden? Nem volt semmi gyanús a boltban?</a:t>
              </a:r>
            </a:p>
          </p:txBody>
        </p:sp>
        <p:sp>
          <p:nvSpPr>
            <p:cNvPr id="87" name="Lekerekített téglalap feliratnak 86"/>
            <p:cNvSpPr/>
            <p:nvPr/>
          </p:nvSpPr>
          <p:spPr>
            <a:xfrm>
              <a:off x="7824950" y="4871545"/>
              <a:ext cx="3084788" cy="1182413"/>
            </a:xfrm>
            <a:prstGeom prst="wedgeRoundRectCallout">
              <a:avLst>
                <a:gd name="adj1" fmla="val -65039"/>
                <a:gd name="adj2" fmla="val -14910"/>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Igen, tiszta volt. Még a padlót is felmosták éppen! És képzeld, Anyu még a címkéket is ellenőrizte!</a:t>
              </a:r>
            </a:p>
          </p:txBody>
        </p:sp>
      </p:grpSp>
      <p:grpSp>
        <p:nvGrpSpPr>
          <p:cNvPr id="91" name="Csoportba foglalás 90"/>
          <p:cNvGrpSpPr/>
          <p:nvPr/>
        </p:nvGrpSpPr>
        <p:grpSpPr>
          <a:xfrm>
            <a:off x="2770842" y="752756"/>
            <a:ext cx="8328082" cy="5238243"/>
            <a:chOff x="2770842" y="752756"/>
            <a:chExt cx="8328082" cy="5238243"/>
          </a:xfrm>
        </p:grpSpPr>
        <p:pic>
          <p:nvPicPr>
            <p:cNvPr id="2075" name="Picture 27" descr="C:\Users\Karolina\Creative Cloud Files\SZK\Tervezések\écsó_ovis program\ppt\ppt 1-6\képek\kepregenyek\p5\Asset 2.png"/>
            <p:cNvPicPr>
              <a:picLocks noChangeAspect="1" noChangeArrowheads="1"/>
            </p:cNvPicPr>
            <p:nvPr/>
          </p:nvPicPr>
          <p:blipFill>
            <a:blip r:embed="rId11" cstate="print"/>
            <a:srcRect/>
            <a:stretch>
              <a:fillRect/>
            </a:stretch>
          </p:blipFill>
          <p:spPr bwMode="auto">
            <a:xfrm>
              <a:off x="2770842" y="752756"/>
              <a:ext cx="8328082" cy="5238243"/>
            </a:xfrm>
            <a:prstGeom prst="rect">
              <a:avLst/>
            </a:prstGeom>
            <a:noFill/>
          </p:spPr>
        </p:pic>
        <p:sp>
          <p:nvSpPr>
            <p:cNvPr id="89" name="Lekerekített téglalap feliratnak 88"/>
            <p:cNvSpPr/>
            <p:nvPr/>
          </p:nvSpPr>
          <p:spPr>
            <a:xfrm>
              <a:off x="3005957" y="767255"/>
              <a:ext cx="3084788" cy="819807"/>
            </a:xfrm>
            <a:prstGeom prst="wedgeRoundRectCallout">
              <a:avLst>
                <a:gd name="adj1" fmla="val 58640"/>
                <a:gd name="adj2" fmla="val 39219"/>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Akkor nem itt volt a baj… Na és utána merre jártatok?</a:t>
              </a:r>
            </a:p>
          </p:txBody>
        </p:sp>
        <p:sp>
          <p:nvSpPr>
            <p:cNvPr id="90" name="Lekerekített téglalap feliratnak 89"/>
            <p:cNvSpPr/>
            <p:nvPr/>
          </p:nvSpPr>
          <p:spPr>
            <a:xfrm>
              <a:off x="6532178" y="3894083"/>
              <a:ext cx="3731174" cy="1140372"/>
            </a:xfrm>
            <a:prstGeom prst="wedgeRoundRectCallout">
              <a:avLst>
                <a:gd name="adj1" fmla="val -67595"/>
                <a:gd name="adj2" fmla="val -66550"/>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Utána megálltunk a kis zöldségesnél gyümölcsöt venni, de Anya nem engedte, hogy egyek belőle, amíg haza nem értünk…</a:t>
              </a:r>
            </a:p>
          </p:txBody>
        </p:sp>
      </p:grpSp>
      <p:grpSp>
        <p:nvGrpSpPr>
          <p:cNvPr id="104" name="Csoportba foglalás 103"/>
          <p:cNvGrpSpPr/>
          <p:nvPr/>
        </p:nvGrpSpPr>
        <p:grpSpPr>
          <a:xfrm>
            <a:off x="3690938" y="704849"/>
            <a:ext cx="6112860" cy="5334001"/>
            <a:chOff x="3690938" y="704849"/>
            <a:chExt cx="6112860" cy="5334001"/>
          </a:xfrm>
        </p:grpSpPr>
        <p:pic>
          <p:nvPicPr>
            <p:cNvPr id="2083" name="Picture 35" descr="C:\Users\Karolina\Creative Cloud Files\SZK\Tervezések\écsó_ovis program\ppt\ppt 1-6\képek\kepregenyek\p5\p6\Asset 11.png"/>
            <p:cNvPicPr>
              <a:picLocks noChangeAspect="1" noChangeArrowheads="1"/>
            </p:cNvPicPr>
            <p:nvPr/>
          </p:nvPicPr>
          <p:blipFill>
            <a:blip r:embed="rId12" cstate="print"/>
            <a:srcRect/>
            <a:stretch>
              <a:fillRect/>
            </a:stretch>
          </p:blipFill>
          <p:spPr bwMode="auto">
            <a:xfrm>
              <a:off x="3690938" y="704849"/>
              <a:ext cx="6112860" cy="5334001"/>
            </a:xfrm>
            <a:prstGeom prst="rect">
              <a:avLst/>
            </a:prstGeom>
            <a:noFill/>
          </p:spPr>
        </p:pic>
        <p:sp>
          <p:nvSpPr>
            <p:cNvPr id="102" name="Lekerekített téglalap feliratnak 101"/>
            <p:cNvSpPr/>
            <p:nvPr/>
          </p:nvSpPr>
          <p:spPr>
            <a:xfrm>
              <a:off x="4435364" y="1030014"/>
              <a:ext cx="3084788" cy="819807"/>
            </a:xfrm>
            <a:prstGeom prst="wedgeRoundRectCallout">
              <a:avLst>
                <a:gd name="adj1" fmla="val 45863"/>
                <a:gd name="adj2" fmla="val 77681"/>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Anyukád nagyon okos és gondoskodó. Megmosta neked otthon a barackot.</a:t>
              </a:r>
            </a:p>
          </p:txBody>
        </p:sp>
        <p:sp>
          <p:nvSpPr>
            <p:cNvPr id="103" name="Lekerekített téglalap feliratnak 102"/>
            <p:cNvSpPr/>
            <p:nvPr/>
          </p:nvSpPr>
          <p:spPr>
            <a:xfrm>
              <a:off x="6511157" y="4114800"/>
              <a:ext cx="3084788" cy="819807"/>
            </a:xfrm>
            <a:prstGeom prst="wedgeRoundRectCallout">
              <a:avLst>
                <a:gd name="adj1" fmla="val -50219"/>
                <a:gd name="adj2" fmla="val -80011"/>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Igen, és itthon már egyből meg is ettem!</a:t>
              </a:r>
            </a:p>
          </p:txBody>
        </p:sp>
      </p:grpSp>
      <p:grpSp>
        <p:nvGrpSpPr>
          <p:cNvPr id="106" name="Csoportba foglalás 105"/>
          <p:cNvGrpSpPr/>
          <p:nvPr/>
        </p:nvGrpSpPr>
        <p:grpSpPr>
          <a:xfrm>
            <a:off x="4691063" y="709446"/>
            <a:ext cx="6218675" cy="5392571"/>
            <a:chOff x="4691063" y="709446"/>
            <a:chExt cx="6218675" cy="5392571"/>
          </a:xfrm>
        </p:grpSpPr>
        <p:pic>
          <p:nvPicPr>
            <p:cNvPr id="2082" name="Picture 34" descr="C:\Users\Karolina\Creative Cloud Files\SZK\Tervezések\écsó_ovis program\ppt\ppt 1-6\képek\kepregenyek\p5\p6\Asset 10.png"/>
            <p:cNvPicPr>
              <a:picLocks noChangeAspect="1" noChangeArrowheads="1"/>
            </p:cNvPicPr>
            <p:nvPr/>
          </p:nvPicPr>
          <p:blipFill>
            <a:blip r:embed="rId13" cstate="print"/>
            <a:srcRect/>
            <a:stretch>
              <a:fillRect/>
            </a:stretch>
          </p:blipFill>
          <p:spPr bwMode="auto">
            <a:xfrm>
              <a:off x="4691063" y="709446"/>
              <a:ext cx="4121861" cy="5392571"/>
            </a:xfrm>
            <a:prstGeom prst="rect">
              <a:avLst/>
            </a:prstGeom>
            <a:noFill/>
          </p:spPr>
        </p:pic>
        <p:sp>
          <p:nvSpPr>
            <p:cNvPr id="105" name="Lekerekített téglalap feliratnak 104"/>
            <p:cNvSpPr/>
            <p:nvPr/>
          </p:nvSpPr>
          <p:spPr>
            <a:xfrm>
              <a:off x="8413529" y="2186152"/>
              <a:ext cx="2496209" cy="819807"/>
            </a:xfrm>
            <a:prstGeom prst="wedgeRoundRectCallout">
              <a:avLst>
                <a:gd name="adj1" fmla="val -55841"/>
                <a:gd name="adj2" fmla="val 89220"/>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Egyből? Mármint… Kézmosás után?</a:t>
              </a:r>
            </a:p>
          </p:txBody>
        </p:sp>
      </p:grpSp>
      <p:grpSp>
        <p:nvGrpSpPr>
          <p:cNvPr id="108" name="Csoportba foglalás 107"/>
          <p:cNvGrpSpPr/>
          <p:nvPr/>
        </p:nvGrpSpPr>
        <p:grpSpPr>
          <a:xfrm>
            <a:off x="4459342" y="745572"/>
            <a:ext cx="6066768" cy="5339918"/>
            <a:chOff x="4601231" y="745572"/>
            <a:chExt cx="6066768" cy="5339918"/>
          </a:xfrm>
        </p:grpSpPr>
        <p:pic>
          <p:nvPicPr>
            <p:cNvPr id="2081" name="Picture 33" descr="C:\Users\Karolina\Creative Cloud Files\SZK\Tervezések\écsó_ovis program\ppt\ppt 1-6\képek\kepregenyek\p5\p6\Asset 9.png"/>
            <p:cNvPicPr>
              <a:picLocks noChangeAspect="1" noChangeArrowheads="1"/>
            </p:cNvPicPr>
            <p:nvPr/>
          </p:nvPicPr>
          <p:blipFill>
            <a:blip r:embed="rId14" cstate="print"/>
            <a:srcRect/>
            <a:stretch>
              <a:fillRect/>
            </a:stretch>
          </p:blipFill>
          <p:spPr bwMode="auto">
            <a:xfrm>
              <a:off x="4601231" y="745572"/>
              <a:ext cx="4828732" cy="5339918"/>
            </a:xfrm>
            <a:prstGeom prst="rect">
              <a:avLst/>
            </a:prstGeom>
            <a:noFill/>
          </p:spPr>
        </p:pic>
        <p:sp>
          <p:nvSpPr>
            <p:cNvPr id="107" name="Lekerekített téglalap feliratnak 106"/>
            <p:cNvSpPr/>
            <p:nvPr/>
          </p:nvSpPr>
          <p:spPr>
            <a:xfrm>
              <a:off x="8171790" y="1534510"/>
              <a:ext cx="2496209" cy="1192924"/>
            </a:xfrm>
            <a:prstGeom prst="wedgeRoundRectCallout">
              <a:avLst>
                <a:gd name="adj1" fmla="val -55841"/>
                <a:gd name="adj2" fmla="val 89220"/>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A KÉZMOSÁS! Pedig még a szomszéd bácsi kutyáját is megsimogattam!</a:t>
              </a:r>
            </a:p>
          </p:txBody>
        </p:sp>
      </p:grpSp>
      <p:grpSp>
        <p:nvGrpSpPr>
          <p:cNvPr id="110" name="Csoportba foglalás 109"/>
          <p:cNvGrpSpPr/>
          <p:nvPr/>
        </p:nvGrpSpPr>
        <p:grpSpPr>
          <a:xfrm>
            <a:off x="4377888" y="583325"/>
            <a:ext cx="6079905" cy="5470634"/>
            <a:chOff x="4598605" y="583325"/>
            <a:chExt cx="6079905" cy="5470634"/>
          </a:xfrm>
        </p:grpSpPr>
        <p:pic>
          <p:nvPicPr>
            <p:cNvPr id="2080" name="Picture 32" descr="C:\Users\Karolina\Creative Cloud Files\SZK\Tervezések\écsó_ovis program\ppt\ppt 1-6\képek\kepregenyek\p5\p6\Asset 8.png"/>
            <p:cNvPicPr>
              <a:picLocks noChangeAspect="1" noChangeArrowheads="1"/>
            </p:cNvPicPr>
            <p:nvPr/>
          </p:nvPicPr>
          <p:blipFill>
            <a:blip r:embed="rId15" cstate="print"/>
            <a:srcRect/>
            <a:stretch>
              <a:fillRect/>
            </a:stretch>
          </p:blipFill>
          <p:spPr bwMode="auto">
            <a:xfrm>
              <a:off x="4598605" y="583325"/>
              <a:ext cx="4761919" cy="5470634"/>
            </a:xfrm>
            <a:prstGeom prst="rect">
              <a:avLst/>
            </a:prstGeom>
            <a:noFill/>
          </p:spPr>
        </p:pic>
        <p:sp>
          <p:nvSpPr>
            <p:cNvPr id="109" name="Lekerekített téglalap feliratnak 108"/>
            <p:cNvSpPr/>
            <p:nvPr/>
          </p:nvSpPr>
          <p:spPr>
            <a:xfrm>
              <a:off x="8182301" y="1686910"/>
              <a:ext cx="2496209" cy="1192924"/>
            </a:xfrm>
            <a:prstGeom prst="wedgeRoundRectCallout">
              <a:avLst>
                <a:gd name="adj1" fmla="val -55841"/>
                <a:gd name="adj2" fmla="val 89220"/>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Pedig Anyuék is mindig emlékeztetnek a kézmosás fontosságára.</a:t>
              </a:r>
            </a:p>
          </p:txBody>
        </p:sp>
      </p:grpSp>
      <p:grpSp>
        <p:nvGrpSpPr>
          <p:cNvPr id="112" name="Csoportba foglalás 111"/>
          <p:cNvGrpSpPr/>
          <p:nvPr/>
        </p:nvGrpSpPr>
        <p:grpSpPr>
          <a:xfrm>
            <a:off x="3589280" y="713662"/>
            <a:ext cx="5917326" cy="5354111"/>
            <a:chOff x="3589280" y="713662"/>
            <a:chExt cx="5917326" cy="5354111"/>
          </a:xfrm>
        </p:grpSpPr>
        <p:pic>
          <p:nvPicPr>
            <p:cNvPr id="2079" name="Picture 31" descr="C:\Users\Karolina\Creative Cloud Files\SZK\Tervezések\écsó_ovis program\ppt\ppt 1-6\képek\kepregenyek\p5\p6\Asset 7.png"/>
            <p:cNvPicPr>
              <a:picLocks noChangeAspect="1" noChangeArrowheads="1"/>
            </p:cNvPicPr>
            <p:nvPr/>
          </p:nvPicPr>
          <p:blipFill>
            <a:blip r:embed="rId16" cstate="print"/>
            <a:srcRect/>
            <a:stretch>
              <a:fillRect/>
            </a:stretch>
          </p:blipFill>
          <p:spPr bwMode="auto">
            <a:xfrm>
              <a:off x="4603859" y="713662"/>
              <a:ext cx="4902747" cy="5354111"/>
            </a:xfrm>
            <a:prstGeom prst="rect">
              <a:avLst/>
            </a:prstGeom>
            <a:noFill/>
          </p:spPr>
        </p:pic>
        <p:sp>
          <p:nvSpPr>
            <p:cNvPr id="111" name="Lekerekített téglalap feliratnak 110"/>
            <p:cNvSpPr/>
            <p:nvPr/>
          </p:nvSpPr>
          <p:spPr>
            <a:xfrm>
              <a:off x="3589280" y="924910"/>
              <a:ext cx="3205658" cy="1192924"/>
            </a:xfrm>
            <a:prstGeom prst="wedgeRoundRectCallout">
              <a:avLst>
                <a:gd name="adj1" fmla="val 27843"/>
                <a:gd name="adj2" fmla="val 78648"/>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err="1">
                  <a:solidFill>
                    <a:schemeClr val="tx1"/>
                  </a:solidFill>
                </a:rPr>
                <a:t>Jajj</a:t>
              </a:r>
              <a:r>
                <a:rPr lang="hu-HU" dirty="0">
                  <a:solidFill>
                    <a:schemeClr val="tx1"/>
                  </a:solidFill>
                </a:rPr>
                <a:t>, Marci. Ne búsulj! Azért vagyok itt, hogy segítsek!</a:t>
              </a:r>
            </a:p>
          </p:txBody>
        </p:sp>
      </p:grpSp>
      <p:pic>
        <p:nvPicPr>
          <p:cNvPr id="2078" name="Picture 30" descr="C:\Users\Karolina\Creative Cloud Files\SZK\Tervezések\écsó_ovis program\ppt\ppt 1-6\képek\kepregenyek\p5\p6\Asset 6.png"/>
          <p:cNvPicPr>
            <a:picLocks noChangeAspect="1" noChangeArrowheads="1"/>
          </p:cNvPicPr>
          <p:nvPr/>
        </p:nvPicPr>
        <p:blipFill>
          <a:blip r:embed="rId17" cstate="print"/>
          <a:srcRect/>
          <a:stretch>
            <a:fillRect/>
          </a:stretch>
        </p:blipFill>
        <p:spPr bwMode="auto">
          <a:xfrm>
            <a:off x="4743123" y="611994"/>
            <a:ext cx="4858077" cy="5467315"/>
          </a:xfrm>
          <a:prstGeom prst="rect">
            <a:avLst/>
          </a:prstGeom>
          <a:noFill/>
        </p:spPr>
      </p:pic>
      <p:grpSp>
        <p:nvGrpSpPr>
          <p:cNvPr id="114" name="Csoportba foglalás 113"/>
          <p:cNvGrpSpPr/>
          <p:nvPr/>
        </p:nvGrpSpPr>
        <p:grpSpPr>
          <a:xfrm>
            <a:off x="2537430" y="1089354"/>
            <a:ext cx="8876805" cy="4784122"/>
            <a:chOff x="2537430" y="1089354"/>
            <a:chExt cx="8876805" cy="4784122"/>
          </a:xfrm>
        </p:grpSpPr>
        <p:pic>
          <p:nvPicPr>
            <p:cNvPr id="2087" name="Picture 39" descr="C:\Users\Karolina\Creative Cloud Files\SZK\Tervezések\écsó_ovis program\ppt\ppt 1-6\képek\kepregenyek\p5\p6\Asset 5.png"/>
            <p:cNvPicPr>
              <a:picLocks noChangeAspect="1" noChangeArrowheads="1"/>
            </p:cNvPicPr>
            <p:nvPr/>
          </p:nvPicPr>
          <p:blipFill>
            <a:blip r:embed="rId18" cstate="print"/>
            <a:srcRect/>
            <a:stretch>
              <a:fillRect/>
            </a:stretch>
          </p:blipFill>
          <p:spPr bwMode="auto">
            <a:xfrm>
              <a:off x="2537430" y="1089354"/>
              <a:ext cx="8797978" cy="4784122"/>
            </a:xfrm>
            <a:prstGeom prst="rect">
              <a:avLst/>
            </a:prstGeom>
            <a:noFill/>
          </p:spPr>
        </p:pic>
        <p:sp>
          <p:nvSpPr>
            <p:cNvPr id="113" name="Lekerekített téglalap feliratnak 112"/>
            <p:cNvSpPr/>
            <p:nvPr/>
          </p:nvSpPr>
          <p:spPr>
            <a:xfrm>
              <a:off x="8918026" y="3415862"/>
              <a:ext cx="2496209" cy="1192924"/>
            </a:xfrm>
            <a:prstGeom prst="wedgeRoundRectCallout">
              <a:avLst>
                <a:gd name="adj1" fmla="val -38157"/>
                <a:gd name="adj2" fmla="val -85229"/>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Visszavarázsoltalak a múltba, hogy helyrehozhasd a hibádat, Marci.</a:t>
              </a:r>
            </a:p>
          </p:txBody>
        </p:sp>
      </p:grpSp>
      <p:grpSp>
        <p:nvGrpSpPr>
          <p:cNvPr id="116" name="Csoportba foglalás 115"/>
          <p:cNvGrpSpPr/>
          <p:nvPr/>
        </p:nvGrpSpPr>
        <p:grpSpPr>
          <a:xfrm>
            <a:off x="3531476" y="596626"/>
            <a:ext cx="6227380" cy="5489193"/>
            <a:chOff x="3531476" y="596626"/>
            <a:chExt cx="6227380" cy="5489193"/>
          </a:xfrm>
        </p:grpSpPr>
        <p:pic>
          <p:nvPicPr>
            <p:cNvPr id="2086" name="Picture 38" descr="C:\Users\Karolina\Creative Cloud Files\SZK\Tervezések\écsó_ovis program\ppt\ppt 1-6\képek\kepregenyek\p5\p6\Asset 4.png"/>
            <p:cNvPicPr>
              <a:picLocks noChangeAspect="1" noChangeArrowheads="1"/>
            </p:cNvPicPr>
            <p:nvPr/>
          </p:nvPicPr>
          <p:blipFill>
            <a:blip r:embed="rId19" cstate="print"/>
            <a:srcRect/>
            <a:stretch>
              <a:fillRect/>
            </a:stretch>
          </p:blipFill>
          <p:spPr bwMode="auto">
            <a:xfrm>
              <a:off x="4269664" y="596626"/>
              <a:ext cx="5489192" cy="5489193"/>
            </a:xfrm>
            <a:prstGeom prst="rect">
              <a:avLst/>
            </a:prstGeom>
            <a:noFill/>
          </p:spPr>
        </p:pic>
        <p:sp>
          <p:nvSpPr>
            <p:cNvPr id="115" name="Lekerekített téglalap feliratnak 114"/>
            <p:cNvSpPr/>
            <p:nvPr/>
          </p:nvSpPr>
          <p:spPr>
            <a:xfrm>
              <a:off x="3531476" y="2427889"/>
              <a:ext cx="2942899" cy="567559"/>
            </a:xfrm>
            <a:prstGeom prst="wedgeRoundRectCallout">
              <a:avLst>
                <a:gd name="adj1" fmla="val 71737"/>
                <a:gd name="adj2" fmla="val 28427"/>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Jó alaposan megmosom…</a:t>
              </a:r>
            </a:p>
          </p:txBody>
        </p:sp>
      </p:grpSp>
      <p:grpSp>
        <p:nvGrpSpPr>
          <p:cNvPr id="119" name="Csoportba foglalás 118"/>
          <p:cNvGrpSpPr/>
          <p:nvPr/>
        </p:nvGrpSpPr>
        <p:grpSpPr>
          <a:xfrm>
            <a:off x="2514600" y="646386"/>
            <a:ext cx="8182304" cy="5330715"/>
            <a:chOff x="2632841" y="698937"/>
            <a:chExt cx="8182304" cy="5330715"/>
          </a:xfrm>
        </p:grpSpPr>
        <p:pic>
          <p:nvPicPr>
            <p:cNvPr id="2085" name="Picture 37" descr="C:\Users\Karolina\Creative Cloud Files\SZK\Tervezések\écsó_ovis program\ppt\ppt 1-6\képek\kepregenyek\p5\p6\Asset 3.png"/>
            <p:cNvPicPr>
              <a:picLocks noChangeAspect="1" noChangeArrowheads="1"/>
            </p:cNvPicPr>
            <p:nvPr/>
          </p:nvPicPr>
          <p:blipFill>
            <a:blip r:embed="rId20" cstate="print"/>
            <a:srcRect/>
            <a:stretch>
              <a:fillRect/>
            </a:stretch>
          </p:blipFill>
          <p:spPr bwMode="auto">
            <a:xfrm>
              <a:off x="2632841" y="855319"/>
              <a:ext cx="8182304" cy="5174333"/>
            </a:xfrm>
            <a:prstGeom prst="rect">
              <a:avLst/>
            </a:prstGeom>
            <a:noFill/>
          </p:spPr>
        </p:pic>
        <p:sp>
          <p:nvSpPr>
            <p:cNvPr id="117" name="Lekerekített téglalap feliratnak 116"/>
            <p:cNvSpPr/>
            <p:nvPr/>
          </p:nvSpPr>
          <p:spPr>
            <a:xfrm>
              <a:off x="7010400" y="4487917"/>
              <a:ext cx="2942899" cy="567559"/>
            </a:xfrm>
            <a:prstGeom prst="wedgeRoundRectCallout">
              <a:avLst>
                <a:gd name="adj1" fmla="val 11201"/>
                <a:gd name="adj2" fmla="val -152129"/>
                <a:gd name="adj3" fmla="val 16667"/>
              </a:avLst>
            </a:prstGeom>
            <a:solidFill>
              <a:schemeClr val="bg2"/>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tx1"/>
                  </a:solidFill>
                </a:rPr>
                <a:t>Na most már indulás a buliba Katához!</a:t>
              </a:r>
            </a:p>
          </p:txBody>
        </p:sp>
        <p:sp>
          <p:nvSpPr>
            <p:cNvPr id="118" name="Lekerekített téglalap feliratnak 117"/>
            <p:cNvSpPr/>
            <p:nvPr/>
          </p:nvSpPr>
          <p:spPr>
            <a:xfrm>
              <a:off x="3852042" y="698937"/>
              <a:ext cx="1665890" cy="567559"/>
            </a:xfrm>
            <a:prstGeom prst="wedgeRoundRectCallout">
              <a:avLst>
                <a:gd name="adj1" fmla="val 18701"/>
                <a:gd name="adj2" fmla="val -29907"/>
                <a:gd name="adj3" fmla="val 16667"/>
              </a:avLst>
            </a:prstGeom>
            <a:solidFill>
              <a:schemeClr val="tx1"/>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dirty="0">
                  <a:solidFill>
                    <a:schemeClr val="bg1"/>
                  </a:solidFill>
                </a:rPr>
                <a:t>Újra a jelenben</a:t>
              </a:r>
            </a:p>
          </p:txBody>
        </p:sp>
      </p:grpSp>
      <p:pic>
        <p:nvPicPr>
          <p:cNvPr id="2084" name="Picture 36" descr="C:\Users\Karolina\Creative Cloud Files\SZK\Tervezések\écsó_ovis program\ppt\ppt 1-6\képek\kepregenyek\p5\p6\Asset 2.png"/>
          <p:cNvPicPr>
            <a:picLocks noChangeAspect="1" noChangeArrowheads="1"/>
          </p:cNvPicPr>
          <p:nvPr/>
        </p:nvPicPr>
        <p:blipFill>
          <a:blip r:embed="rId21" cstate="print"/>
          <a:srcRect/>
          <a:stretch>
            <a:fillRect/>
          </a:stretch>
        </p:blipFill>
        <p:spPr bwMode="auto">
          <a:xfrm>
            <a:off x="2851587" y="614855"/>
            <a:ext cx="8883213" cy="54615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500"/>
                                        <p:tgtEl>
                                          <p:spTgt spid="71"/>
                                        </p:tgtEl>
                                        <p:attrNameLst>
                                          <p:attrName>ppt_w</p:attrName>
                                        </p:attrNameLst>
                                      </p:cBhvr>
                                      <p:tavLst>
                                        <p:tav tm="0">
                                          <p:val>
                                            <p:strVal val="ppt_w"/>
                                          </p:val>
                                        </p:tav>
                                        <p:tav tm="100000">
                                          <p:val>
                                            <p:fltVal val="0"/>
                                          </p:val>
                                        </p:tav>
                                      </p:tavLst>
                                    </p:anim>
                                    <p:anim calcmode="lin" valueType="num">
                                      <p:cBhvr>
                                        <p:cTn id="14" dur="500"/>
                                        <p:tgtEl>
                                          <p:spTgt spid="71"/>
                                        </p:tgtEl>
                                        <p:attrNameLst>
                                          <p:attrName>ppt_h</p:attrName>
                                        </p:attrNameLst>
                                      </p:cBhvr>
                                      <p:tavLst>
                                        <p:tav tm="0">
                                          <p:val>
                                            <p:strVal val="ppt_h"/>
                                          </p:val>
                                        </p:tav>
                                        <p:tav tm="100000">
                                          <p:val>
                                            <p:fltVal val="0"/>
                                          </p:val>
                                        </p:tav>
                                      </p:tavLst>
                                    </p:anim>
                                    <p:animEffect transition="out" filter="fade">
                                      <p:cBhvr>
                                        <p:cTn id="15" dur="500"/>
                                        <p:tgtEl>
                                          <p:spTgt spid="71"/>
                                        </p:tgtEl>
                                      </p:cBhvr>
                                    </p:animEffect>
                                    <p:set>
                                      <p:cBhvr>
                                        <p:cTn id="16" dur="1" fill="hold">
                                          <p:stCondLst>
                                            <p:cond delay="499"/>
                                          </p:stCondLst>
                                        </p:cTn>
                                        <p:tgtEl>
                                          <p:spTgt spid="71"/>
                                        </p:tgtEl>
                                        <p:attrNameLst>
                                          <p:attrName>style.visibility</p:attrName>
                                        </p:attrNameLst>
                                      </p:cBhvr>
                                      <p:to>
                                        <p:strVal val="hidden"/>
                                      </p:to>
                                    </p:set>
                                  </p:childTnLst>
                                </p:cTn>
                              </p:par>
                            </p:childTnLst>
                          </p:cTn>
                        </p:par>
                        <p:par>
                          <p:cTn id="17" fill="hold">
                            <p:stCondLst>
                              <p:cond delay="500"/>
                            </p:stCondLst>
                            <p:childTnLst>
                              <p:par>
                                <p:cTn id="18" presetID="53" presetClass="entr" presetSubtype="0" fill="hold" nodeType="afterEffect">
                                  <p:stCondLst>
                                    <p:cond delay="0"/>
                                  </p:stCondLst>
                                  <p:childTnLst>
                                    <p:set>
                                      <p:cBhvr>
                                        <p:cTn id="19" dur="1" fill="hold">
                                          <p:stCondLst>
                                            <p:cond delay="0"/>
                                          </p:stCondLst>
                                        </p:cTn>
                                        <p:tgtEl>
                                          <p:spTgt spid="74"/>
                                        </p:tgtEl>
                                        <p:attrNameLst>
                                          <p:attrName>style.visibility</p:attrName>
                                        </p:attrNameLst>
                                      </p:cBhvr>
                                      <p:to>
                                        <p:strVal val="visible"/>
                                      </p:to>
                                    </p:set>
                                    <p:anim calcmode="lin" valueType="num">
                                      <p:cBhvr>
                                        <p:cTn id="20" dur="500" fill="hold"/>
                                        <p:tgtEl>
                                          <p:spTgt spid="74"/>
                                        </p:tgtEl>
                                        <p:attrNameLst>
                                          <p:attrName>ppt_w</p:attrName>
                                        </p:attrNameLst>
                                      </p:cBhvr>
                                      <p:tavLst>
                                        <p:tav tm="0">
                                          <p:val>
                                            <p:fltVal val="0"/>
                                          </p:val>
                                        </p:tav>
                                        <p:tav tm="100000">
                                          <p:val>
                                            <p:strVal val="#ppt_w"/>
                                          </p:val>
                                        </p:tav>
                                      </p:tavLst>
                                    </p:anim>
                                    <p:anim calcmode="lin" valueType="num">
                                      <p:cBhvr>
                                        <p:cTn id="21" dur="500" fill="hold"/>
                                        <p:tgtEl>
                                          <p:spTgt spid="74"/>
                                        </p:tgtEl>
                                        <p:attrNameLst>
                                          <p:attrName>ppt_h</p:attrName>
                                        </p:attrNameLst>
                                      </p:cBhvr>
                                      <p:tavLst>
                                        <p:tav tm="0">
                                          <p:val>
                                            <p:fltVal val="0"/>
                                          </p:val>
                                        </p:tav>
                                        <p:tav tm="100000">
                                          <p:val>
                                            <p:strVal val="#ppt_h"/>
                                          </p:val>
                                        </p:tav>
                                      </p:tavLst>
                                    </p:anim>
                                    <p:animEffect transition="in" filter="fade">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0" fill="hold" nodeType="clickEffect">
                                  <p:stCondLst>
                                    <p:cond delay="0"/>
                                  </p:stCondLst>
                                  <p:childTnLst>
                                    <p:anim calcmode="lin" valueType="num">
                                      <p:cBhvr>
                                        <p:cTn id="26" dur="500"/>
                                        <p:tgtEl>
                                          <p:spTgt spid="74"/>
                                        </p:tgtEl>
                                        <p:attrNameLst>
                                          <p:attrName>ppt_w</p:attrName>
                                        </p:attrNameLst>
                                      </p:cBhvr>
                                      <p:tavLst>
                                        <p:tav tm="0">
                                          <p:val>
                                            <p:strVal val="ppt_w"/>
                                          </p:val>
                                        </p:tav>
                                        <p:tav tm="100000">
                                          <p:val>
                                            <p:fltVal val="0"/>
                                          </p:val>
                                        </p:tav>
                                      </p:tavLst>
                                    </p:anim>
                                    <p:anim calcmode="lin" valueType="num">
                                      <p:cBhvr>
                                        <p:cTn id="27" dur="500"/>
                                        <p:tgtEl>
                                          <p:spTgt spid="74"/>
                                        </p:tgtEl>
                                        <p:attrNameLst>
                                          <p:attrName>ppt_h</p:attrName>
                                        </p:attrNameLst>
                                      </p:cBhvr>
                                      <p:tavLst>
                                        <p:tav tm="0">
                                          <p:val>
                                            <p:strVal val="ppt_h"/>
                                          </p:val>
                                        </p:tav>
                                        <p:tav tm="100000">
                                          <p:val>
                                            <p:fltVal val="0"/>
                                          </p:val>
                                        </p:tav>
                                      </p:tavLst>
                                    </p:anim>
                                    <p:animEffect transition="out" filter="fade">
                                      <p:cBhvr>
                                        <p:cTn id="28" dur="500"/>
                                        <p:tgtEl>
                                          <p:spTgt spid="74"/>
                                        </p:tgtEl>
                                      </p:cBhvr>
                                    </p:animEffect>
                                    <p:set>
                                      <p:cBhvr>
                                        <p:cTn id="29" dur="1" fill="hold">
                                          <p:stCondLst>
                                            <p:cond delay="499"/>
                                          </p:stCondLst>
                                        </p:cTn>
                                        <p:tgtEl>
                                          <p:spTgt spid="74"/>
                                        </p:tgtEl>
                                        <p:attrNameLst>
                                          <p:attrName>style.visibility</p:attrName>
                                        </p:attrNameLst>
                                      </p:cBhvr>
                                      <p:to>
                                        <p:strVal val="hidden"/>
                                      </p:to>
                                    </p:set>
                                  </p:childTnLst>
                                </p:cTn>
                              </p:par>
                            </p:childTnLst>
                          </p:cTn>
                        </p:par>
                        <p:par>
                          <p:cTn id="30" fill="hold">
                            <p:stCondLst>
                              <p:cond delay="500"/>
                            </p:stCondLst>
                            <p:childTnLst>
                              <p:par>
                                <p:cTn id="31" presetID="53"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 calcmode="lin" valueType="num">
                                      <p:cBhvr>
                                        <p:cTn id="33" dur="500" fill="hold"/>
                                        <p:tgtEl>
                                          <p:spTgt spid="76"/>
                                        </p:tgtEl>
                                        <p:attrNameLst>
                                          <p:attrName>ppt_w</p:attrName>
                                        </p:attrNameLst>
                                      </p:cBhvr>
                                      <p:tavLst>
                                        <p:tav tm="0">
                                          <p:val>
                                            <p:fltVal val="0"/>
                                          </p:val>
                                        </p:tav>
                                        <p:tav tm="100000">
                                          <p:val>
                                            <p:strVal val="#ppt_w"/>
                                          </p:val>
                                        </p:tav>
                                      </p:tavLst>
                                    </p:anim>
                                    <p:anim calcmode="lin" valueType="num">
                                      <p:cBhvr>
                                        <p:cTn id="34" dur="500" fill="hold"/>
                                        <p:tgtEl>
                                          <p:spTgt spid="76"/>
                                        </p:tgtEl>
                                        <p:attrNameLst>
                                          <p:attrName>ppt_h</p:attrName>
                                        </p:attrNameLst>
                                      </p:cBhvr>
                                      <p:tavLst>
                                        <p:tav tm="0">
                                          <p:val>
                                            <p:fltVal val="0"/>
                                          </p:val>
                                        </p:tav>
                                        <p:tav tm="100000">
                                          <p:val>
                                            <p:strVal val="#ppt_h"/>
                                          </p:val>
                                        </p:tav>
                                      </p:tavLst>
                                    </p:anim>
                                    <p:animEffect transition="in" filter="fade">
                                      <p:cBhvr>
                                        <p:cTn id="35" dur="500"/>
                                        <p:tgtEl>
                                          <p:spTgt spid="7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0" fill="hold" nodeType="clickEffect">
                                  <p:stCondLst>
                                    <p:cond delay="0"/>
                                  </p:stCondLst>
                                  <p:childTnLst>
                                    <p:anim calcmode="lin" valueType="num">
                                      <p:cBhvr>
                                        <p:cTn id="39" dur="500"/>
                                        <p:tgtEl>
                                          <p:spTgt spid="76"/>
                                        </p:tgtEl>
                                        <p:attrNameLst>
                                          <p:attrName>ppt_w</p:attrName>
                                        </p:attrNameLst>
                                      </p:cBhvr>
                                      <p:tavLst>
                                        <p:tav tm="0">
                                          <p:val>
                                            <p:strVal val="ppt_w"/>
                                          </p:val>
                                        </p:tav>
                                        <p:tav tm="100000">
                                          <p:val>
                                            <p:fltVal val="0"/>
                                          </p:val>
                                        </p:tav>
                                      </p:tavLst>
                                    </p:anim>
                                    <p:anim calcmode="lin" valueType="num">
                                      <p:cBhvr>
                                        <p:cTn id="40" dur="500"/>
                                        <p:tgtEl>
                                          <p:spTgt spid="76"/>
                                        </p:tgtEl>
                                        <p:attrNameLst>
                                          <p:attrName>ppt_h</p:attrName>
                                        </p:attrNameLst>
                                      </p:cBhvr>
                                      <p:tavLst>
                                        <p:tav tm="0">
                                          <p:val>
                                            <p:strVal val="ppt_h"/>
                                          </p:val>
                                        </p:tav>
                                        <p:tav tm="100000">
                                          <p:val>
                                            <p:fltVal val="0"/>
                                          </p:val>
                                        </p:tav>
                                      </p:tavLst>
                                    </p:anim>
                                    <p:animEffect transition="out" filter="fade">
                                      <p:cBhvr>
                                        <p:cTn id="41" dur="500"/>
                                        <p:tgtEl>
                                          <p:spTgt spid="76"/>
                                        </p:tgtEl>
                                      </p:cBhvr>
                                    </p:animEffect>
                                    <p:set>
                                      <p:cBhvr>
                                        <p:cTn id="42" dur="1" fill="hold">
                                          <p:stCondLst>
                                            <p:cond delay="499"/>
                                          </p:stCondLst>
                                        </p:cTn>
                                        <p:tgtEl>
                                          <p:spTgt spid="76"/>
                                        </p:tgtEl>
                                        <p:attrNameLst>
                                          <p:attrName>style.visibility</p:attrName>
                                        </p:attrNameLst>
                                      </p:cBhvr>
                                      <p:to>
                                        <p:strVal val="hidden"/>
                                      </p:to>
                                    </p:set>
                                  </p:childTnLst>
                                </p:cTn>
                              </p:par>
                            </p:childTnLst>
                          </p:cTn>
                        </p:par>
                        <p:par>
                          <p:cTn id="43" fill="hold">
                            <p:stCondLst>
                              <p:cond delay="500"/>
                            </p:stCondLst>
                            <p:childTnLst>
                              <p:par>
                                <p:cTn id="44" presetID="53" presetClass="entr" presetSubtype="0" fill="hold" nodeType="afterEffect">
                                  <p:stCondLst>
                                    <p:cond delay="0"/>
                                  </p:stCondLst>
                                  <p:childTnLst>
                                    <p:set>
                                      <p:cBhvr>
                                        <p:cTn id="45" dur="1" fill="hold">
                                          <p:stCondLst>
                                            <p:cond delay="0"/>
                                          </p:stCondLst>
                                        </p:cTn>
                                        <p:tgtEl>
                                          <p:spTgt spid="78"/>
                                        </p:tgtEl>
                                        <p:attrNameLst>
                                          <p:attrName>style.visibility</p:attrName>
                                        </p:attrNameLst>
                                      </p:cBhvr>
                                      <p:to>
                                        <p:strVal val="visible"/>
                                      </p:to>
                                    </p:set>
                                    <p:anim calcmode="lin" valueType="num">
                                      <p:cBhvr>
                                        <p:cTn id="46" dur="500" fill="hold"/>
                                        <p:tgtEl>
                                          <p:spTgt spid="78"/>
                                        </p:tgtEl>
                                        <p:attrNameLst>
                                          <p:attrName>ppt_w</p:attrName>
                                        </p:attrNameLst>
                                      </p:cBhvr>
                                      <p:tavLst>
                                        <p:tav tm="0">
                                          <p:val>
                                            <p:fltVal val="0"/>
                                          </p:val>
                                        </p:tav>
                                        <p:tav tm="100000">
                                          <p:val>
                                            <p:strVal val="#ppt_w"/>
                                          </p:val>
                                        </p:tav>
                                      </p:tavLst>
                                    </p:anim>
                                    <p:anim calcmode="lin" valueType="num">
                                      <p:cBhvr>
                                        <p:cTn id="47" dur="500" fill="hold"/>
                                        <p:tgtEl>
                                          <p:spTgt spid="78"/>
                                        </p:tgtEl>
                                        <p:attrNameLst>
                                          <p:attrName>ppt_h</p:attrName>
                                        </p:attrNameLst>
                                      </p:cBhvr>
                                      <p:tavLst>
                                        <p:tav tm="0">
                                          <p:val>
                                            <p:fltVal val="0"/>
                                          </p:val>
                                        </p:tav>
                                        <p:tav tm="100000">
                                          <p:val>
                                            <p:strVal val="#ppt_h"/>
                                          </p:val>
                                        </p:tav>
                                      </p:tavLst>
                                    </p:anim>
                                    <p:animEffect transition="in" filter="fade">
                                      <p:cBhvr>
                                        <p:cTn id="48" dur="500"/>
                                        <p:tgtEl>
                                          <p:spTgt spid="7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xit" presetSubtype="0" fill="hold" nodeType="clickEffect">
                                  <p:stCondLst>
                                    <p:cond delay="0"/>
                                  </p:stCondLst>
                                  <p:childTnLst>
                                    <p:anim calcmode="lin" valueType="num">
                                      <p:cBhvr>
                                        <p:cTn id="52" dur="500"/>
                                        <p:tgtEl>
                                          <p:spTgt spid="78"/>
                                        </p:tgtEl>
                                        <p:attrNameLst>
                                          <p:attrName>ppt_w</p:attrName>
                                        </p:attrNameLst>
                                      </p:cBhvr>
                                      <p:tavLst>
                                        <p:tav tm="0">
                                          <p:val>
                                            <p:strVal val="ppt_w"/>
                                          </p:val>
                                        </p:tav>
                                        <p:tav tm="100000">
                                          <p:val>
                                            <p:fltVal val="0"/>
                                          </p:val>
                                        </p:tav>
                                      </p:tavLst>
                                    </p:anim>
                                    <p:anim calcmode="lin" valueType="num">
                                      <p:cBhvr>
                                        <p:cTn id="53" dur="500"/>
                                        <p:tgtEl>
                                          <p:spTgt spid="78"/>
                                        </p:tgtEl>
                                        <p:attrNameLst>
                                          <p:attrName>ppt_h</p:attrName>
                                        </p:attrNameLst>
                                      </p:cBhvr>
                                      <p:tavLst>
                                        <p:tav tm="0">
                                          <p:val>
                                            <p:strVal val="ppt_h"/>
                                          </p:val>
                                        </p:tav>
                                        <p:tav tm="100000">
                                          <p:val>
                                            <p:fltVal val="0"/>
                                          </p:val>
                                        </p:tav>
                                      </p:tavLst>
                                    </p:anim>
                                    <p:animEffect transition="out" filter="fade">
                                      <p:cBhvr>
                                        <p:cTn id="54" dur="500"/>
                                        <p:tgtEl>
                                          <p:spTgt spid="78"/>
                                        </p:tgtEl>
                                      </p:cBhvr>
                                    </p:animEffect>
                                    <p:set>
                                      <p:cBhvr>
                                        <p:cTn id="55" dur="1" fill="hold">
                                          <p:stCondLst>
                                            <p:cond delay="499"/>
                                          </p:stCondLst>
                                        </p:cTn>
                                        <p:tgtEl>
                                          <p:spTgt spid="78"/>
                                        </p:tgtEl>
                                        <p:attrNameLst>
                                          <p:attrName>style.visibility</p:attrName>
                                        </p:attrNameLst>
                                      </p:cBhvr>
                                      <p:to>
                                        <p:strVal val="hidden"/>
                                      </p:to>
                                    </p:set>
                                  </p:childTnLst>
                                </p:cTn>
                              </p:par>
                            </p:childTnLst>
                          </p:cTn>
                        </p:par>
                        <p:par>
                          <p:cTn id="56" fill="hold">
                            <p:stCondLst>
                              <p:cond delay="500"/>
                            </p:stCondLst>
                            <p:childTnLst>
                              <p:par>
                                <p:cTn id="57" presetID="53" presetClass="entr" presetSubtype="0" fill="hold" nodeType="afterEffect">
                                  <p:stCondLst>
                                    <p:cond delay="0"/>
                                  </p:stCondLst>
                                  <p:childTnLst>
                                    <p:set>
                                      <p:cBhvr>
                                        <p:cTn id="58" dur="1" fill="hold">
                                          <p:stCondLst>
                                            <p:cond delay="0"/>
                                          </p:stCondLst>
                                        </p:cTn>
                                        <p:tgtEl>
                                          <p:spTgt spid="83"/>
                                        </p:tgtEl>
                                        <p:attrNameLst>
                                          <p:attrName>style.visibility</p:attrName>
                                        </p:attrNameLst>
                                      </p:cBhvr>
                                      <p:to>
                                        <p:strVal val="visible"/>
                                      </p:to>
                                    </p:set>
                                    <p:anim calcmode="lin" valueType="num">
                                      <p:cBhvr>
                                        <p:cTn id="59" dur="500" fill="hold"/>
                                        <p:tgtEl>
                                          <p:spTgt spid="83"/>
                                        </p:tgtEl>
                                        <p:attrNameLst>
                                          <p:attrName>ppt_w</p:attrName>
                                        </p:attrNameLst>
                                      </p:cBhvr>
                                      <p:tavLst>
                                        <p:tav tm="0">
                                          <p:val>
                                            <p:fltVal val="0"/>
                                          </p:val>
                                        </p:tav>
                                        <p:tav tm="100000">
                                          <p:val>
                                            <p:strVal val="#ppt_w"/>
                                          </p:val>
                                        </p:tav>
                                      </p:tavLst>
                                    </p:anim>
                                    <p:anim calcmode="lin" valueType="num">
                                      <p:cBhvr>
                                        <p:cTn id="60" dur="500" fill="hold"/>
                                        <p:tgtEl>
                                          <p:spTgt spid="83"/>
                                        </p:tgtEl>
                                        <p:attrNameLst>
                                          <p:attrName>ppt_h</p:attrName>
                                        </p:attrNameLst>
                                      </p:cBhvr>
                                      <p:tavLst>
                                        <p:tav tm="0">
                                          <p:val>
                                            <p:fltVal val="0"/>
                                          </p:val>
                                        </p:tav>
                                        <p:tav tm="100000">
                                          <p:val>
                                            <p:strVal val="#ppt_h"/>
                                          </p:val>
                                        </p:tav>
                                      </p:tavLst>
                                    </p:anim>
                                    <p:animEffect transition="in" filter="fade">
                                      <p:cBhvr>
                                        <p:cTn id="61" dur="500"/>
                                        <p:tgtEl>
                                          <p:spTgt spid="83"/>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xit" presetSubtype="0" fill="hold" nodeType="clickEffect">
                                  <p:stCondLst>
                                    <p:cond delay="0"/>
                                  </p:stCondLst>
                                  <p:childTnLst>
                                    <p:anim calcmode="lin" valueType="num">
                                      <p:cBhvr>
                                        <p:cTn id="65" dur="500"/>
                                        <p:tgtEl>
                                          <p:spTgt spid="83"/>
                                        </p:tgtEl>
                                        <p:attrNameLst>
                                          <p:attrName>ppt_w</p:attrName>
                                        </p:attrNameLst>
                                      </p:cBhvr>
                                      <p:tavLst>
                                        <p:tav tm="0">
                                          <p:val>
                                            <p:strVal val="ppt_w"/>
                                          </p:val>
                                        </p:tav>
                                        <p:tav tm="100000">
                                          <p:val>
                                            <p:fltVal val="0"/>
                                          </p:val>
                                        </p:tav>
                                      </p:tavLst>
                                    </p:anim>
                                    <p:anim calcmode="lin" valueType="num">
                                      <p:cBhvr>
                                        <p:cTn id="66" dur="500"/>
                                        <p:tgtEl>
                                          <p:spTgt spid="83"/>
                                        </p:tgtEl>
                                        <p:attrNameLst>
                                          <p:attrName>ppt_h</p:attrName>
                                        </p:attrNameLst>
                                      </p:cBhvr>
                                      <p:tavLst>
                                        <p:tav tm="0">
                                          <p:val>
                                            <p:strVal val="ppt_h"/>
                                          </p:val>
                                        </p:tav>
                                        <p:tav tm="100000">
                                          <p:val>
                                            <p:fltVal val="0"/>
                                          </p:val>
                                        </p:tav>
                                      </p:tavLst>
                                    </p:anim>
                                    <p:animEffect transition="out" filter="fade">
                                      <p:cBhvr>
                                        <p:cTn id="67" dur="500"/>
                                        <p:tgtEl>
                                          <p:spTgt spid="83"/>
                                        </p:tgtEl>
                                      </p:cBhvr>
                                    </p:animEffect>
                                    <p:set>
                                      <p:cBhvr>
                                        <p:cTn id="68" dur="1" fill="hold">
                                          <p:stCondLst>
                                            <p:cond delay="499"/>
                                          </p:stCondLst>
                                        </p:cTn>
                                        <p:tgtEl>
                                          <p:spTgt spid="83"/>
                                        </p:tgtEl>
                                        <p:attrNameLst>
                                          <p:attrName>style.visibility</p:attrName>
                                        </p:attrNameLst>
                                      </p:cBhvr>
                                      <p:to>
                                        <p:strVal val="hidden"/>
                                      </p:to>
                                    </p:set>
                                  </p:childTnLst>
                                </p:cTn>
                              </p:par>
                            </p:childTnLst>
                          </p:cTn>
                        </p:par>
                        <p:par>
                          <p:cTn id="69" fill="hold">
                            <p:stCondLst>
                              <p:cond delay="500"/>
                            </p:stCondLst>
                            <p:childTnLst>
                              <p:par>
                                <p:cTn id="70" presetID="53" presetClass="entr" presetSubtype="0" fill="hold" nodeType="afterEffect">
                                  <p:stCondLst>
                                    <p:cond delay="0"/>
                                  </p:stCondLst>
                                  <p:childTnLst>
                                    <p:set>
                                      <p:cBhvr>
                                        <p:cTn id="71" dur="1" fill="hold">
                                          <p:stCondLst>
                                            <p:cond delay="0"/>
                                          </p:stCondLst>
                                        </p:cTn>
                                        <p:tgtEl>
                                          <p:spTgt spid="82"/>
                                        </p:tgtEl>
                                        <p:attrNameLst>
                                          <p:attrName>style.visibility</p:attrName>
                                        </p:attrNameLst>
                                      </p:cBhvr>
                                      <p:to>
                                        <p:strVal val="visible"/>
                                      </p:to>
                                    </p:set>
                                    <p:anim calcmode="lin" valueType="num">
                                      <p:cBhvr>
                                        <p:cTn id="72" dur="500" fill="hold"/>
                                        <p:tgtEl>
                                          <p:spTgt spid="82"/>
                                        </p:tgtEl>
                                        <p:attrNameLst>
                                          <p:attrName>ppt_w</p:attrName>
                                        </p:attrNameLst>
                                      </p:cBhvr>
                                      <p:tavLst>
                                        <p:tav tm="0">
                                          <p:val>
                                            <p:fltVal val="0"/>
                                          </p:val>
                                        </p:tav>
                                        <p:tav tm="100000">
                                          <p:val>
                                            <p:strVal val="#ppt_w"/>
                                          </p:val>
                                        </p:tav>
                                      </p:tavLst>
                                    </p:anim>
                                    <p:anim calcmode="lin" valueType="num">
                                      <p:cBhvr>
                                        <p:cTn id="73" dur="500" fill="hold"/>
                                        <p:tgtEl>
                                          <p:spTgt spid="82"/>
                                        </p:tgtEl>
                                        <p:attrNameLst>
                                          <p:attrName>ppt_h</p:attrName>
                                        </p:attrNameLst>
                                      </p:cBhvr>
                                      <p:tavLst>
                                        <p:tav tm="0">
                                          <p:val>
                                            <p:fltVal val="0"/>
                                          </p:val>
                                        </p:tav>
                                        <p:tav tm="100000">
                                          <p:val>
                                            <p:strVal val="#ppt_h"/>
                                          </p:val>
                                        </p:tav>
                                      </p:tavLst>
                                    </p:anim>
                                    <p:animEffect transition="in" filter="fade">
                                      <p:cBhvr>
                                        <p:cTn id="74" dur="500"/>
                                        <p:tgtEl>
                                          <p:spTgt spid="82"/>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xit" presetSubtype="0" fill="hold" nodeType="clickEffect">
                                  <p:stCondLst>
                                    <p:cond delay="0"/>
                                  </p:stCondLst>
                                  <p:childTnLst>
                                    <p:anim calcmode="lin" valueType="num">
                                      <p:cBhvr>
                                        <p:cTn id="78" dur="500"/>
                                        <p:tgtEl>
                                          <p:spTgt spid="82"/>
                                        </p:tgtEl>
                                        <p:attrNameLst>
                                          <p:attrName>ppt_w</p:attrName>
                                        </p:attrNameLst>
                                      </p:cBhvr>
                                      <p:tavLst>
                                        <p:tav tm="0">
                                          <p:val>
                                            <p:strVal val="ppt_w"/>
                                          </p:val>
                                        </p:tav>
                                        <p:tav tm="100000">
                                          <p:val>
                                            <p:fltVal val="0"/>
                                          </p:val>
                                        </p:tav>
                                      </p:tavLst>
                                    </p:anim>
                                    <p:anim calcmode="lin" valueType="num">
                                      <p:cBhvr>
                                        <p:cTn id="79" dur="500"/>
                                        <p:tgtEl>
                                          <p:spTgt spid="82"/>
                                        </p:tgtEl>
                                        <p:attrNameLst>
                                          <p:attrName>ppt_h</p:attrName>
                                        </p:attrNameLst>
                                      </p:cBhvr>
                                      <p:tavLst>
                                        <p:tav tm="0">
                                          <p:val>
                                            <p:strVal val="ppt_h"/>
                                          </p:val>
                                        </p:tav>
                                        <p:tav tm="100000">
                                          <p:val>
                                            <p:fltVal val="0"/>
                                          </p:val>
                                        </p:tav>
                                      </p:tavLst>
                                    </p:anim>
                                    <p:animEffect transition="out" filter="fade">
                                      <p:cBhvr>
                                        <p:cTn id="80" dur="500"/>
                                        <p:tgtEl>
                                          <p:spTgt spid="82"/>
                                        </p:tgtEl>
                                      </p:cBhvr>
                                    </p:animEffect>
                                    <p:set>
                                      <p:cBhvr>
                                        <p:cTn id="81" dur="1" fill="hold">
                                          <p:stCondLst>
                                            <p:cond delay="499"/>
                                          </p:stCondLst>
                                        </p:cTn>
                                        <p:tgtEl>
                                          <p:spTgt spid="82"/>
                                        </p:tgtEl>
                                        <p:attrNameLst>
                                          <p:attrName>style.visibility</p:attrName>
                                        </p:attrNameLst>
                                      </p:cBhvr>
                                      <p:to>
                                        <p:strVal val="hidden"/>
                                      </p:to>
                                    </p:set>
                                  </p:childTnLst>
                                </p:cTn>
                              </p:par>
                            </p:childTnLst>
                          </p:cTn>
                        </p:par>
                        <p:par>
                          <p:cTn id="82" fill="hold">
                            <p:stCondLst>
                              <p:cond delay="500"/>
                            </p:stCondLst>
                            <p:childTnLst>
                              <p:par>
                                <p:cTn id="83" presetID="53" presetClass="entr" presetSubtype="0" fill="hold" nodeType="afterEffect">
                                  <p:stCondLst>
                                    <p:cond delay="0"/>
                                  </p:stCondLst>
                                  <p:childTnLst>
                                    <p:set>
                                      <p:cBhvr>
                                        <p:cTn id="84" dur="1" fill="hold">
                                          <p:stCondLst>
                                            <p:cond delay="0"/>
                                          </p:stCondLst>
                                        </p:cTn>
                                        <p:tgtEl>
                                          <p:spTgt spid="85"/>
                                        </p:tgtEl>
                                        <p:attrNameLst>
                                          <p:attrName>style.visibility</p:attrName>
                                        </p:attrNameLst>
                                      </p:cBhvr>
                                      <p:to>
                                        <p:strVal val="visible"/>
                                      </p:to>
                                    </p:set>
                                    <p:anim calcmode="lin" valueType="num">
                                      <p:cBhvr>
                                        <p:cTn id="85" dur="500" fill="hold"/>
                                        <p:tgtEl>
                                          <p:spTgt spid="85"/>
                                        </p:tgtEl>
                                        <p:attrNameLst>
                                          <p:attrName>ppt_w</p:attrName>
                                        </p:attrNameLst>
                                      </p:cBhvr>
                                      <p:tavLst>
                                        <p:tav tm="0">
                                          <p:val>
                                            <p:fltVal val="0"/>
                                          </p:val>
                                        </p:tav>
                                        <p:tav tm="100000">
                                          <p:val>
                                            <p:strVal val="#ppt_w"/>
                                          </p:val>
                                        </p:tav>
                                      </p:tavLst>
                                    </p:anim>
                                    <p:anim calcmode="lin" valueType="num">
                                      <p:cBhvr>
                                        <p:cTn id="86" dur="500" fill="hold"/>
                                        <p:tgtEl>
                                          <p:spTgt spid="85"/>
                                        </p:tgtEl>
                                        <p:attrNameLst>
                                          <p:attrName>ppt_h</p:attrName>
                                        </p:attrNameLst>
                                      </p:cBhvr>
                                      <p:tavLst>
                                        <p:tav tm="0">
                                          <p:val>
                                            <p:fltVal val="0"/>
                                          </p:val>
                                        </p:tav>
                                        <p:tav tm="100000">
                                          <p:val>
                                            <p:strVal val="#ppt_h"/>
                                          </p:val>
                                        </p:tav>
                                      </p:tavLst>
                                    </p:anim>
                                    <p:animEffect transition="in" filter="fade">
                                      <p:cBhvr>
                                        <p:cTn id="87" dur="500"/>
                                        <p:tgtEl>
                                          <p:spTgt spid="85"/>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xit" presetSubtype="0" fill="hold" nodeType="clickEffect">
                                  <p:stCondLst>
                                    <p:cond delay="0"/>
                                  </p:stCondLst>
                                  <p:childTnLst>
                                    <p:anim calcmode="lin" valueType="num">
                                      <p:cBhvr>
                                        <p:cTn id="91" dur="500"/>
                                        <p:tgtEl>
                                          <p:spTgt spid="85"/>
                                        </p:tgtEl>
                                        <p:attrNameLst>
                                          <p:attrName>ppt_w</p:attrName>
                                        </p:attrNameLst>
                                      </p:cBhvr>
                                      <p:tavLst>
                                        <p:tav tm="0">
                                          <p:val>
                                            <p:strVal val="ppt_w"/>
                                          </p:val>
                                        </p:tav>
                                        <p:tav tm="100000">
                                          <p:val>
                                            <p:fltVal val="0"/>
                                          </p:val>
                                        </p:tav>
                                      </p:tavLst>
                                    </p:anim>
                                    <p:anim calcmode="lin" valueType="num">
                                      <p:cBhvr>
                                        <p:cTn id="92" dur="500"/>
                                        <p:tgtEl>
                                          <p:spTgt spid="85"/>
                                        </p:tgtEl>
                                        <p:attrNameLst>
                                          <p:attrName>ppt_h</p:attrName>
                                        </p:attrNameLst>
                                      </p:cBhvr>
                                      <p:tavLst>
                                        <p:tav tm="0">
                                          <p:val>
                                            <p:strVal val="ppt_h"/>
                                          </p:val>
                                        </p:tav>
                                        <p:tav tm="100000">
                                          <p:val>
                                            <p:fltVal val="0"/>
                                          </p:val>
                                        </p:tav>
                                      </p:tavLst>
                                    </p:anim>
                                    <p:animEffect transition="out" filter="fade">
                                      <p:cBhvr>
                                        <p:cTn id="93" dur="500"/>
                                        <p:tgtEl>
                                          <p:spTgt spid="85"/>
                                        </p:tgtEl>
                                      </p:cBhvr>
                                    </p:animEffect>
                                    <p:set>
                                      <p:cBhvr>
                                        <p:cTn id="94" dur="1" fill="hold">
                                          <p:stCondLst>
                                            <p:cond delay="499"/>
                                          </p:stCondLst>
                                        </p:cTn>
                                        <p:tgtEl>
                                          <p:spTgt spid="85"/>
                                        </p:tgtEl>
                                        <p:attrNameLst>
                                          <p:attrName>style.visibility</p:attrName>
                                        </p:attrNameLst>
                                      </p:cBhvr>
                                      <p:to>
                                        <p:strVal val="hidden"/>
                                      </p:to>
                                    </p:set>
                                  </p:childTnLst>
                                </p:cTn>
                              </p:par>
                            </p:childTnLst>
                          </p:cTn>
                        </p:par>
                        <p:par>
                          <p:cTn id="95" fill="hold">
                            <p:stCondLst>
                              <p:cond delay="500"/>
                            </p:stCondLst>
                            <p:childTnLst>
                              <p:par>
                                <p:cTn id="96" presetID="53" presetClass="entr" presetSubtype="0" fill="hold" nodeType="after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xit" presetSubtype="0" fill="hold" nodeType="clickEffect">
                                  <p:stCondLst>
                                    <p:cond delay="0"/>
                                  </p:stCondLst>
                                  <p:childTnLst>
                                    <p:anim calcmode="lin" valueType="num">
                                      <p:cBhvr>
                                        <p:cTn id="104" dur="500"/>
                                        <p:tgtEl>
                                          <p:spTgt spid="88"/>
                                        </p:tgtEl>
                                        <p:attrNameLst>
                                          <p:attrName>ppt_w</p:attrName>
                                        </p:attrNameLst>
                                      </p:cBhvr>
                                      <p:tavLst>
                                        <p:tav tm="0">
                                          <p:val>
                                            <p:strVal val="ppt_w"/>
                                          </p:val>
                                        </p:tav>
                                        <p:tav tm="100000">
                                          <p:val>
                                            <p:fltVal val="0"/>
                                          </p:val>
                                        </p:tav>
                                      </p:tavLst>
                                    </p:anim>
                                    <p:anim calcmode="lin" valueType="num">
                                      <p:cBhvr>
                                        <p:cTn id="105" dur="500"/>
                                        <p:tgtEl>
                                          <p:spTgt spid="88"/>
                                        </p:tgtEl>
                                        <p:attrNameLst>
                                          <p:attrName>ppt_h</p:attrName>
                                        </p:attrNameLst>
                                      </p:cBhvr>
                                      <p:tavLst>
                                        <p:tav tm="0">
                                          <p:val>
                                            <p:strVal val="ppt_h"/>
                                          </p:val>
                                        </p:tav>
                                        <p:tav tm="100000">
                                          <p:val>
                                            <p:fltVal val="0"/>
                                          </p:val>
                                        </p:tav>
                                      </p:tavLst>
                                    </p:anim>
                                    <p:animEffect transition="out" filter="fade">
                                      <p:cBhvr>
                                        <p:cTn id="106" dur="500"/>
                                        <p:tgtEl>
                                          <p:spTgt spid="88"/>
                                        </p:tgtEl>
                                      </p:cBhvr>
                                    </p:animEffect>
                                    <p:set>
                                      <p:cBhvr>
                                        <p:cTn id="107" dur="1" fill="hold">
                                          <p:stCondLst>
                                            <p:cond delay="499"/>
                                          </p:stCondLst>
                                        </p:cTn>
                                        <p:tgtEl>
                                          <p:spTgt spid="88"/>
                                        </p:tgtEl>
                                        <p:attrNameLst>
                                          <p:attrName>style.visibility</p:attrName>
                                        </p:attrNameLst>
                                      </p:cBhvr>
                                      <p:to>
                                        <p:strVal val="hidden"/>
                                      </p:to>
                                    </p:set>
                                  </p:childTnLst>
                                </p:cTn>
                              </p:par>
                            </p:childTnLst>
                          </p:cTn>
                        </p:par>
                        <p:par>
                          <p:cTn id="108" fill="hold">
                            <p:stCondLst>
                              <p:cond delay="500"/>
                            </p:stCondLst>
                            <p:childTnLst>
                              <p:par>
                                <p:cTn id="109" presetID="53" presetClass="entr" presetSubtype="0" fill="hold"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xit" presetSubtype="0" fill="hold" nodeType="clickEffect">
                                  <p:stCondLst>
                                    <p:cond delay="0"/>
                                  </p:stCondLst>
                                  <p:childTnLst>
                                    <p:anim calcmode="lin" valueType="num">
                                      <p:cBhvr>
                                        <p:cTn id="117" dur="500"/>
                                        <p:tgtEl>
                                          <p:spTgt spid="91"/>
                                        </p:tgtEl>
                                        <p:attrNameLst>
                                          <p:attrName>ppt_w</p:attrName>
                                        </p:attrNameLst>
                                      </p:cBhvr>
                                      <p:tavLst>
                                        <p:tav tm="0">
                                          <p:val>
                                            <p:strVal val="ppt_w"/>
                                          </p:val>
                                        </p:tav>
                                        <p:tav tm="100000">
                                          <p:val>
                                            <p:fltVal val="0"/>
                                          </p:val>
                                        </p:tav>
                                      </p:tavLst>
                                    </p:anim>
                                    <p:anim calcmode="lin" valueType="num">
                                      <p:cBhvr>
                                        <p:cTn id="118" dur="500"/>
                                        <p:tgtEl>
                                          <p:spTgt spid="91"/>
                                        </p:tgtEl>
                                        <p:attrNameLst>
                                          <p:attrName>ppt_h</p:attrName>
                                        </p:attrNameLst>
                                      </p:cBhvr>
                                      <p:tavLst>
                                        <p:tav tm="0">
                                          <p:val>
                                            <p:strVal val="ppt_h"/>
                                          </p:val>
                                        </p:tav>
                                        <p:tav tm="100000">
                                          <p:val>
                                            <p:fltVal val="0"/>
                                          </p:val>
                                        </p:tav>
                                      </p:tavLst>
                                    </p:anim>
                                    <p:animEffect transition="out" filter="fade">
                                      <p:cBhvr>
                                        <p:cTn id="119" dur="500"/>
                                        <p:tgtEl>
                                          <p:spTgt spid="91"/>
                                        </p:tgtEl>
                                      </p:cBhvr>
                                    </p:animEffect>
                                    <p:set>
                                      <p:cBhvr>
                                        <p:cTn id="120" dur="1" fill="hold">
                                          <p:stCondLst>
                                            <p:cond delay="499"/>
                                          </p:stCondLst>
                                        </p:cTn>
                                        <p:tgtEl>
                                          <p:spTgt spid="91"/>
                                        </p:tgtEl>
                                        <p:attrNameLst>
                                          <p:attrName>style.visibility</p:attrName>
                                        </p:attrNameLst>
                                      </p:cBhvr>
                                      <p:to>
                                        <p:strVal val="hidden"/>
                                      </p:to>
                                    </p:set>
                                  </p:childTnLst>
                                </p:cTn>
                              </p:par>
                            </p:childTnLst>
                          </p:cTn>
                        </p:par>
                        <p:par>
                          <p:cTn id="121" fill="hold">
                            <p:stCondLst>
                              <p:cond delay="500"/>
                            </p:stCondLst>
                            <p:childTnLst>
                              <p:par>
                                <p:cTn id="122" presetID="53" presetClass="entr" presetSubtype="0" fill="hold" nodeType="afterEffect">
                                  <p:stCondLst>
                                    <p:cond delay="0"/>
                                  </p:stCondLst>
                                  <p:childTnLst>
                                    <p:set>
                                      <p:cBhvr>
                                        <p:cTn id="123" dur="1" fill="hold">
                                          <p:stCondLst>
                                            <p:cond delay="0"/>
                                          </p:stCondLst>
                                        </p:cTn>
                                        <p:tgtEl>
                                          <p:spTgt spid="104"/>
                                        </p:tgtEl>
                                        <p:attrNameLst>
                                          <p:attrName>style.visibility</p:attrName>
                                        </p:attrNameLst>
                                      </p:cBhvr>
                                      <p:to>
                                        <p:strVal val="visible"/>
                                      </p:to>
                                    </p:set>
                                    <p:anim calcmode="lin" valueType="num">
                                      <p:cBhvr>
                                        <p:cTn id="124" dur="500" fill="hold"/>
                                        <p:tgtEl>
                                          <p:spTgt spid="104"/>
                                        </p:tgtEl>
                                        <p:attrNameLst>
                                          <p:attrName>ppt_w</p:attrName>
                                        </p:attrNameLst>
                                      </p:cBhvr>
                                      <p:tavLst>
                                        <p:tav tm="0">
                                          <p:val>
                                            <p:fltVal val="0"/>
                                          </p:val>
                                        </p:tav>
                                        <p:tav tm="100000">
                                          <p:val>
                                            <p:strVal val="#ppt_w"/>
                                          </p:val>
                                        </p:tav>
                                      </p:tavLst>
                                    </p:anim>
                                    <p:anim calcmode="lin" valueType="num">
                                      <p:cBhvr>
                                        <p:cTn id="125" dur="500" fill="hold"/>
                                        <p:tgtEl>
                                          <p:spTgt spid="104"/>
                                        </p:tgtEl>
                                        <p:attrNameLst>
                                          <p:attrName>ppt_h</p:attrName>
                                        </p:attrNameLst>
                                      </p:cBhvr>
                                      <p:tavLst>
                                        <p:tav tm="0">
                                          <p:val>
                                            <p:fltVal val="0"/>
                                          </p:val>
                                        </p:tav>
                                        <p:tav tm="100000">
                                          <p:val>
                                            <p:strVal val="#ppt_h"/>
                                          </p:val>
                                        </p:tav>
                                      </p:tavLst>
                                    </p:anim>
                                    <p:animEffect transition="in" filter="fade">
                                      <p:cBhvr>
                                        <p:cTn id="126" dur="500"/>
                                        <p:tgtEl>
                                          <p:spTgt spid="104"/>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xit" presetSubtype="0" fill="hold" nodeType="clickEffect">
                                  <p:stCondLst>
                                    <p:cond delay="0"/>
                                  </p:stCondLst>
                                  <p:childTnLst>
                                    <p:anim calcmode="lin" valueType="num">
                                      <p:cBhvr>
                                        <p:cTn id="130" dur="500"/>
                                        <p:tgtEl>
                                          <p:spTgt spid="104"/>
                                        </p:tgtEl>
                                        <p:attrNameLst>
                                          <p:attrName>ppt_w</p:attrName>
                                        </p:attrNameLst>
                                      </p:cBhvr>
                                      <p:tavLst>
                                        <p:tav tm="0">
                                          <p:val>
                                            <p:strVal val="ppt_w"/>
                                          </p:val>
                                        </p:tav>
                                        <p:tav tm="100000">
                                          <p:val>
                                            <p:fltVal val="0"/>
                                          </p:val>
                                        </p:tav>
                                      </p:tavLst>
                                    </p:anim>
                                    <p:anim calcmode="lin" valueType="num">
                                      <p:cBhvr>
                                        <p:cTn id="131" dur="500"/>
                                        <p:tgtEl>
                                          <p:spTgt spid="104"/>
                                        </p:tgtEl>
                                        <p:attrNameLst>
                                          <p:attrName>ppt_h</p:attrName>
                                        </p:attrNameLst>
                                      </p:cBhvr>
                                      <p:tavLst>
                                        <p:tav tm="0">
                                          <p:val>
                                            <p:strVal val="ppt_h"/>
                                          </p:val>
                                        </p:tav>
                                        <p:tav tm="100000">
                                          <p:val>
                                            <p:fltVal val="0"/>
                                          </p:val>
                                        </p:tav>
                                      </p:tavLst>
                                    </p:anim>
                                    <p:animEffect transition="out" filter="fade">
                                      <p:cBhvr>
                                        <p:cTn id="132" dur="500"/>
                                        <p:tgtEl>
                                          <p:spTgt spid="104"/>
                                        </p:tgtEl>
                                      </p:cBhvr>
                                    </p:animEffect>
                                    <p:set>
                                      <p:cBhvr>
                                        <p:cTn id="133" dur="1" fill="hold">
                                          <p:stCondLst>
                                            <p:cond delay="499"/>
                                          </p:stCondLst>
                                        </p:cTn>
                                        <p:tgtEl>
                                          <p:spTgt spid="104"/>
                                        </p:tgtEl>
                                        <p:attrNameLst>
                                          <p:attrName>style.visibility</p:attrName>
                                        </p:attrNameLst>
                                      </p:cBhvr>
                                      <p:to>
                                        <p:strVal val="hidden"/>
                                      </p:to>
                                    </p:set>
                                  </p:childTnLst>
                                </p:cTn>
                              </p:par>
                            </p:childTnLst>
                          </p:cTn>
                        </p:par>
                        <p:par>
                          <p:cTn id="134" fill="hold">
                            <p:stCondLst>
                              <p:cond delay="500"/>
                            </p:stCondLst>
                            <p:childTnLst>
                              <p:par>
                                <p:cTn id="135" presetID="53" presetClass="entr" presetSubtype="0" fill="hold" nodeType="afterEffect">
                                  <p:stCondLst>
                                    <p:cond delay="0"/>
                                  </p:stCondLst>
                                  <p:childTnLst>
                                    <p:set>
                                      <p:cBhvr>
                                        <p:cTn id="136" dur="1" fill="hold">
                                          <p:stCondLst>
                                            <p:cond delay="0"/>
                                          </p:stCondLst>
                                        </p:cTn>
                                        <p:tgtEl>
                                          <p:spTgt spid="106"/>
                                        </p:tgtEl>
                                        <p:attrNameLst>
                                          <p:attrName>style.visibility</p:attrName>
                                        </p:attrNameLst>
                                      </p:cBhvr>
                                      <p:to>
                                        <p:strVal val="visible"/>
                                      </p:to>
                                    </p:set>
                                    <p:anim calcmode="lin" valueType="num">
                                      <p:cBhvr>
                                        <p:cTn id="137" dur="500" fill="hold"/>
                                        <p:tgtEl>
                                          <p:spTgt spid="106"/>
                                        </p:tgtEl>
                                        <p:attrNameLst>
                                          <p:attrName>ppt_w</p:attrName>
                                        </p:attrNameLst>
                                      </p:cBhvr>
                                      <p:tavLst>
                                        <p:tav tm="0">
                                          <p:val>
                                            <p:fltVal val="0"/>
                                          </p:val>
                                        </p:tav>
                                        <p:tav tm="100000">
                                          <p:val>
                                            <p:strVal val="#ppt_w"/>
                                          </p:val>
                                        </p:tav>
                                      </p:tavLst>
                                    </p:anim>
                                    <p:anim calcmode="lin" valueType="num">
                                      <p:cBhvr>
                                        <p:cTn id="138" dur="500" fill="hold"/>
                                        <p:tgtEl>
                                          <p:spTgt spid="106"/>
                                        </p:tgtEl>
                                        <p:attrNameLst>
                                          <p:attrName>ppt_h</p:attrName>
                                        </p:attrNameLst>
                                      </p:cBhvr>
                                      <p:tavLst>
                                        <p:tav tm="0">
                                          <p:val>
                                            <p:fltVal val="0"/>
                                          </p:val>
                                        </p:tav>
                                        <p:tav tm="100000">
                                          <p:val>
                                            <p:strVal val="#ppt_h"/>
                                          </p:val>
                                        </p:tav>
                                      </p:tavLst>
                                    </p:anim>
                                    <p:animEffect transition="in" filter="fade">
                                      <p:cBhvr>
                                        <p:cTn id="139" dur="500"/>
                                        <p:tgtEl>
                                          <p:spTgt spid="106"/>
                                        </p:tgtEl>
                                      </p:cBhvr>
                                    </p:animEffect>
                                  </p:childTnLst>
                                </p:cTn>
                              </p:par>
                            </p:childTnLst>
                          </p:cTn>
                        </p:par>
                      </p:childTnLst>
                    </p:cTn>
                  </p:par>
                  <p:par>
                    <p:cTn id="140" fill="hold">
                      <p:stCondLst>
                        <p:cond delay="indefinite"/>
                      </p:stCondLst>
                      <p:childTnLst>
                        <p:par>
                          <p:cTn id="141" fill="hold">
                            <p:stCondLst>
                              <p:cond delay="0"/>
                            </p:stCondLst>
                            <p:childTnLst>
                              <p:par>
                                <p:cTn id="142" presetID="53" presetClass="exit" presetSubtype="0" fill="hold" nodeType="clickEffect">
                                  <p:stCondLst>
                                    <p:cond delay="0"/>
                                  </p:stCondLst>
                                  <p:childTnLst>
                                    <p:anim calcmode="lin" valueType="num">
                                      <p:cBhvr>
                                        <p:cTn id="143" dur="500"/>
                                        <p:tgtEl>
                                          <p:spTgt spid="106"/>
                                        </p:tgtEl>
                                        <p:attrNameLst>
                                          <p:attrName>ppt_w</p:attrName>
                                        </p:attrNameLst>
                                      </p:cBhvr>
                                      <p:tavLst>
                                        <p:tav tm="0">
                                          <p:val>
                                            <p:strVal val="ppt_w"/>
                                          </p:val>
                                        </p:tav>
                                        <p:tav tm="100000">
                                          <p:val>
                                            <p:fltVal val="0"/>
                                          </p:val>
                                        </p:tav>
                                      </p:tavLst>
                                    </p:anim>
                                    <p:anim calcmode="lin" valueType="num">
                                      <p:cBhvr>
                                        <p:cTn id="144" dur="500"/>
                                        <p:tgtEl>
                                          <p:spTgt spid="106"/>
                                        </p:tgtEl>
                                        <p:attrNameLst>
                                          <p:attrName>ppt_h</p:attrName>
                                        </p:attrNameLst>
                                      </p:cBhvr>
                                      <p:tavLst>
                                        <p:tav tm="0">
                                          <p:val>
                                            <p:strVal val="ppt_h"/>
                                          </p:val>
                                        </p:tav>
                                        <p:tav tm="100000">
                                          <p:val>
                                            <p:fltVal val="0"/>
                                          </p:val>
                                        </p:tav>
                                      </p:tavLst>
                                    </p:anim>
                                    <p:animEffect transition="out" filter="fade">
                                      <p:cBhvr>
                                        <p:cTn id="145" dur="500"/>
                                        <p:tgtEl>
                                          <p:spTgt spid="106"/>
                                        </p:tgtEl>
                                      </p:cBhvr>
                                    </p:animEffect>
                                    <p:set>
                                      <p:cBhvr>
                                        <p:cTn id="146" dur="1" fill="hold">
                                          <p:stCondLst>
                                            <p:cond delay="499"/>
                                          </p:stCondLst>
                                        </p:cTn>
                                        <p:tgtEl>
                                          <p:spTgt spid="106"/>
                                        </p:tgtEl>
                                        <p:attrNameLst>
                                          <p:attrName>style.visibility</p:attrName>
                                        </p:attrNameLst>
                                      </p:cBhvr>
                                      <p:to>
                                        <p:strVal val="hidden"/>
                                      </p:to>
                                    </p:set>
                                  </p:childTnLst>
                                </p:cTn>
                              </p:par>
                            </p:childTnLst>
                          </p:cTn>
                        </p:par>
                        <p:par>
                          <p:cTn id="147" fill="hold">
                            <p:stCondLst>
                              <p:cond delay="500"/>
                            </p:stCondLst>
                            <p:childTnLst>
                              <p:par>
                                <p:cTn id="148" presetID="53" presetClass="entr" presetSubtype="0" fill="hold" nodeType="afterEffect">
                                  <p:stCondLst>
                                    <p:cond delay="0"/>
                                  </p:stCondLst>
                                  <p:childTnLst>
                                    <p:set>
                                      <p:cBhvr>
                                        <p:cTn id="149" dur="1" fill="hold">
                                          <p:stCondLst>
                                            <p:cond delay="0"/>
                                          </p:stCondLst>
                                        </p:cTn>
                                        <p:tgtEl>
                                          <p:spTgt spid="108"/>
                                        </p:tgtEl>
                                        <p:attrNameLst>
                                          <p:attrName>style.visibility</p:attrName>
                                        </p:attrNameLst>
                                      </p:cBhvr>
                                      <p:to>
                                        <p:strVal val="visible"/>
                                      </p:to>
                                    </p:set>
                                    <p:anim calcmode="lin" valueType="num">
                                      <p:cBhvr>
                                        <p:cTn id="150" dur="500" fill="hold"/>
                                        <p:tgtEl>
                                          <p:spTgt spid="108"/>
                                        </p:tgtEl>
                                        <p:attrNameLst>
                                          <p:attrName>ppt_w</p:attrName>
                                        </p:attrNameLst>
                                      </p:cBhvr>
                                      <p:tavLst>
                                        <p:tav tm="0">
                                          <p:val>
                                            <p:fltVal val="0"/>
                                          </p:val>
                                        </p:tav>
                                        <p:tav tm="100000">
                                          <p:val>
                                            <p:strVal val="#ppt_w"/>
                                          </p:val>
                                        </p:tav>
                                      </p:tavLst>
                                    </p:anim>
                                    <p:anim calcmode="lin" valueType="num">
                                      <p:cBhvr>
                                        <p:cTn id="151" dur="500" fill="hold"/>
                                        <p:tgtEl>
                                          <p:spTgt spid="108"/>
                                        </p:tgtEl>
                                        <p:attrNameLst>
                                          <p:attrName>ppt_h</p:attrName>
                                        </p:attrNameLst>
                                      </p:cBhvr>
                                      <p:tavLst>
                                        <p:tav tm="0">
                                          <p:val>
                                            <p:fltVal val="0"/>
                                          </p:val>
                                        </p:tav>
                                        <p:tav tm="100000">
                                          <p:val>
                                            <p:strVal val="#ppt_h"/>
                                          </p:val>
                                        </p:tav>
                                      </p:tavLst>
                                    </p:anim>
                                    <p:animEffect transition="in" filter="fade">
                                      <p:cBhvr>
                                        <p:cTn id="152" dur="500"/>
                                        <p:tgtEl>
                                          <p:spTgt spid="108"/>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xit" presetSubtype="0" fill="hold" nodeType="clickEffect">
                                  <p:stCondLst>
                                    <p:cond delay="0"/>
                                  </p:stCondLst>
                                  <p:childTnLst>
                                    <p:anim calcmode="lin" valueType="num">
                                      <p:cBhvr>
                                        <p:cTn id="156" dur="500"/>
                                        <p:tgtEl>
                                          <p:spTgt spid="108"/>
                                        </p:tgtEl>
                                        <p:attrNameLst>
                                          <p:attrName>ppt_w</p:attrName>
                                        </p:attrNameLst>
                                      </p:cBhvr>
                                      <p:tavLst>
                                        <p:tav tm="0">
                                          <p:val>
                                            <p:strVal val="ppt_w"/>
                                          </p:val>
                                        </p:tav>
                                        <p:tav tm="100000">
                                          <p:val>
                                            <p:fltVal val="0"/>
                                          </p:val>
                                        </p:tav>
                                      </p:tavLst>
                                    </p:anim>
                                    <p:anim calcmode="lin" valueType="num">
                                      <p:cBhvr>
                                        <p:cTn id="157" dur="500"/>
                                        <p:tgtEl>
                                          <p:spTgt spid="108"/>
                                        </p:tgtEl>
                                        <p:attrNameLst>
                                          <p:attrName>ppt_h</p:attrName>
                                        </p:attrNameLst>
                                      </p:cBhvr>
                                      <p:tavLst>
                                        <p:tav tm="0">
                                          <p:val>
                                            <p:strVal val="ppt_h"/>
                                          </p:val>
                                        </p:tav>
                                        <p:tav tm="100000">
                                          <p:val>
                                            <p:fltVal val="0"/>
                                          </p:val>
                                        </p:tav>
                                      </p:tavLst>
                                    </p:anim>
                                    <p:animEffect transition="out" filter="fade">
                                      <p:cBhvr>
                                        <p:cTn id="158" dur="500"/>
                                        <p:tgtEl>
                                          <p:spTgt spid="108"/>
                                        </p:tgtEl>
                                      </p:cBhvr>
                                    </p:animEffect>
                                    <p:set>
                                      <p:cBhvr>
                                        <p:cTn id="159" dur="1" fill="hold">
                                          <p:stCondLst>
                                            <p:cond delay="499"/>
                                          </p:stCondLst>
                                        </p:cTn>
                                        <p:tgtEl>
                                          <p:spTgt spid="108"/>
                                        </p:tgtEl>
                                        <p:attrNameLst>
                                          <p:attrName>style.visibility</p:attrName>
                                        </p:attrNameLst>
                                      </p:cBhvr>
                                      <p:to>
                                        <p:strVal val="hidden"/>
                                      </p:to>
                                    </p:set>
                                  </p:childTnLst>
                                </p:cTn>
                              </p:par>
                            </p:childTnLst>
                          </p:cTn>
                        </p:par>
                        <p:par>
                          <p:cTn id="160" fill="hold">
                            <p:stCondLst>
                              <p:cond delay="500"/>
                            </p:stCondLst>
                            <p:childTnLst>
                              <p:par>
                                <p:cTn id="161" presetID="53" presetClass="entr" presetSubtype="0" fill="hold" nodeType="afterEffect">
                                  <p:stCondLst>
                                    <p:cond delay="0"/>
                                  </p:stCondLst>
                                  <p:childTnLst>
                                    <p:set>
                                      <p:cBhvr>
                                        <p:cTn id="162" dur="1" fill="hold">
                                          <p:stCondLst>
                                            <p:cond delay="0"/>
                                          </p:stCondLst>
                                        </p:cTn>
                                        <p:tgtEl>
                                          <p:spTgt spid="110"/>
                                        </p:tgtEl>
                                        <p:attrNameLst>
                                          <p:attrName>style.visibility</p:attrName>
                                        </p:attrNameLst>
                                      </p:cBhvr>
                                      <p:to>
                                        <p:strVal val="visible"/>
                                      </p:to>
                                    </p:set>
                                    <p:anim calcmode="lin" valueType="num">
                                      <p:cBhvr>
                                        <p:cTn id="163" dur="500" fill="hold"/>
                                        <p:tgtEl>
                                          <p:spTgt spid="110"/>
                                        </p:tgtEl>
                                        <p:attrNameLst>
                                          <p:attrName>ppt_w</p:attrName>
                                        </p:attrNameLst>
                                      </p:cBhvr>
                                      <p:tavLst>
                                        <p:tav tm="0">
                                          <p:val>
                                            <p:fltVal val="0"/>
                                          </p:val>
                                        </p:tav>
                                        <p:tav tm="100000">
                                          <p:val>
                                            <p:strVal val="#ppt_w"/>
                                          </p:val>
                                        </p:tav>
                                      </p:tavLst>
                                    </p:anim>
                                    <p:anim calcmode="lin" valueType="num">
                                      <p:cBhvr>
                                        <p:cTn id="164" dur="500" fill="hold"/>
                                        <p:tgtEl>
                                          <p:spTgt spid="110"/>
                                        </p:tgtEl>
                                        <p:attrNameLst>
                                          <p:attrName>ppt_h</p:attrName>
                                        </p:attrNameLst>
                                      </p:cBhvr>
                                      <p:tavLst>
                                        <p:tav tm="0">
                                          <p:val>
                                            <p:fltVal val="0"/>
                                          </p:val>
                                        </p:tav>
                                        <p:tav tm="100000">
                                          <p:val>
                                            <p:strVal val="#ppt_h"/>
                                          </p:val>
                                        </p:tav>
                                      </p:tavLst>
                                    </p:anim>
                                    <p:animEffect transition="in" filter="fade">
                                      <p:cBhvr>
                                        <p:cTn id="165" dur="500"/>
                                        <p:tgtEl>
                                          <p:spTgt spid="110"/>
                                        </p:tgtEl>
                                      </p:cBhvr>
                                    </p:animEffect>
                                  </p:childTnLst>
                                </p:cTn>
                              </p:par>
                            </p:childTnLst>
                          </p:cTn>
                        </p:par>
                      </p:childTnLst>
                    </p:cTn>
                  </p:par>
                  <p:par>
                    <p:cTn id="166" fill="hold">
                      <p:stCondLst>
                        <p:cond delay="indefinite"/>
                      </p:stCondLst>
                      <p:childTnLst>
                        <p:par>
                          <p:cTn id="167" fill="hold">
                            <p:stCondLst>
                              <p:cond delay="0"/>
                            </p:stCondLst>
                            <p:childTnLst>
                              <p:par>
                                <p:cTn id="168" presetID="53" presetClass="exit" presetSubtype="0" fill="hold" nodeType="clickEffect">
                                  <p:stCondLst>
                                    <p:cond delay="0"/>
                                  </p:stCondLst>
                                  <p:childTnLst>
                                    <p:anim calcmode="lin" valueType="num">
                                      <p:cBhvr>
                                        <p:cTn id="169" dur="500"/>
                                        <p:tgtEl>
                                          <p:spTgt spid="110"/>
                                        </p:tgtEl>
                                        <p:attrNameLst>
                                          <p:attrName>ppt_w</p:attrName>
                                        </p:attrNameLst>
                                      </p:cBhvr>
                                      <p:tavLst>
                                        <p:tav tm="0">
                                          <p:val>
                                            <p:strVal val="ppt_w"/>
                                          </p:val>
                                        </p:tav>
                                        <p:tav tm="100000">
                                          <p:val>
                                            <p:fltVal val="0"/>
                                          </p:val>
                                        </p:tav>
                                      </p:tavLst>
                                    </p:anim>
                                    <p:anim calcmode="lin" valueType="num">
                                      <p:cBhvr>
                                        <p:cTn id="170" dur="500"/>
                                        <p:tgtEl>
                                          <p:spTgt spid="110"/>
                                        </p:tgtEl>
                                        <p:attrNameLst>
                                          <p:attrName>ppt_h</p:attrName>
                                        </p:attrNameLst>
                                      </p:cBhvr>
                                      <p:tavLst>
                                        <p:tav tm="0">
                                          <p:val>
                                            <p:strVal val="ppt_h"/>
                                          </p:val>
                                        </p:tav>
                                        <p:tav tm="100000">
                                          <p:val>
                                            <p:fltVal val="0"/>
                                          </p:val>
                                        </p:tav>
                                      </p:tavLst>
                                    </p:anim>
                                    <p:animEffect transition="out" filter="fade">
                                      <p:cBhvr>
                                        <p:cTn id="171" dur="500"/>
                                        <p:tgtEl>
                                          <p:spTgt spid="110"/>
                                        </p:tgtEl>
                                      </p:cBhvr>
                                    </p:animEffect>
                                    <p:set>
                                      <p:cBhvr>
                                        <p:cTn id="172" dur="1" fill="hold">
                                          <p:stCondLst>
                                            <p:cond delay="499"/>
                                          </p:stCondLst>
                                        </p:cTn>
                                        <p:tgtEl>
                                          <p:spTgt spid="110"/>
                                        </p:tgtEl>
                                        <p:attrNameLst>
                                          <p:attrName>style.visibility</p:attrName>
                                        </p:attrNameLst>
                                      </p:cBhvr>
                                      <p:to>
                                        <p:strVal val="hidden"/>
                                      </p:to>
                                    </p:set>
                                  </p:childTnLst>
                                </p:cTn>
                              </p:par>
                            </p:childTnLst>
                          </p:cTn>
                        </p:par>
                        <p:par>
                          <p:cTn id="173" fill="hold">
                            <p:stCondLst>
                              <p:cond delay="500"/>
                            </p:stCondLst>
                            <p:childTnLst>
                              <p:par>
                                <p:cTn id="174" presetID="53" presetClass="entr" presetSubtype="0" fill="hold"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p:cTn id="176" dur="500" fill="hold"/>
                                        <p:tgtEl>
                                          <p:spTgt spid="112"/>
                                        </p:tgtEl>
                                        <p:attrNameLst>
                                          <p:attrName>ppt_w</p:attrName>
                                        </p:attrNameLst>
                                      </p:cBhvr>
                                      <p:tavLst>
                                        <p:tav tm="0">
                                          <p:val>
                                            <p:fltVal val="0"/>
                                          </p:val>
                                        </p:tav>
                                        <p:tav tm="100000">
                                          <p:val>
                                            <p:strVal val="#ppt_w"/>
                                          </p:val>
                                        </p:tav>
                                      </p:tavLst>
                                    </p:anim>
                                    <p:anim calcmode="lin" valueType="num">
                                      <p:cBhvr>
                                        <p:cTn id="177" dur="500" fill="hold"/>
                                        <p:tgtEl>
                                          <p:spTgt spid="112"/>
                                        </p:tgtEl>
                                        <p:attrNameLst>
                                          <p:attrName>ppt_h</p:attrName>
                                        </p:attrNameLst>
                                      </p:cBhvr>
                                      <p:tavLst>
                                        <p:tav tm="0">
                                          <p:val>
                                            <p:fltVal val="0"/>
                                          </p:val>
                                        </p:tav>
                                        <p:tav tm="100000">
                                          <p:val>
                                            <p:strVal val="#ppt_h"/>
                                          </p:val>
                                        </p:tav>
                                      </p:tavLst>
                                    </p:anim>
                                    <p:animEffect transition="in" filter="fade">
                                      <p:cBhvr>
                                        <p:cTn id="178" dur="500"/>
                                        <p:tgtEl>
                                          <p:spTgt spid="112"/>
                                        </p:tgtEl>
                                      </p:cBhvr>
                                    </p:animEffect>
                                  </p:childTnLst>
                                </p:cTn>
                              </p:par>
                            </p:childTnLst>
                          </p:cTn>
                        </p:par>
                      </p:childTnLst>
                    </p:cTn>
                  </p:par>
                  <p:par>
                    <p:cTn id="179" fill="hold">
                      <p:stCondLst>
                        <p:cond delay="indefinite"/>
                      </p:stCondLst>
                      <p:childTnLst>
                        <p:par>
                          <p:cTn id="180" fill="hold">
                            <p:stCondLst>
                              <p:cond delay="0"/>
                            </p:stCondLst>
                            <p:childTnLst>
                              <p:par>
                                <p:cTn id="181" presetID="53" presetClass="exit" presetSubtype="0" fill="hold" nodeType="clickEffect">
                                  <p:stCondLst>
                                    <p:cond delay="0"/>
                                  </p:stCondLst>
                                  <p:childTnLst>
                                    <p:anim calcmode="lin" valueType="num">
                                      <p:cBhvr>
                                        <p:cTn id="182" dur="500"/>
                                        <p:tgtEl>
                                          <p:spTgt spid="112"/>
                                        </p:tgtEl>
                                        <p:attrNameLst>
                                          <p:attrName>ppt_w</p:attrName>
                                        </p:attrNameLst>
                                      </p:cBhvr>
                                      <p:tavLst>
                                        <p:tav tm="0">
                                          <p:val>
                                            <p:strVal val="ppt_w"/>
                                          </p:val>
                                        </p:tav>
                                        <p:tav tm="100000">
                                          <p:val>
                                            <p:fltVal val="0"/>
                                          </p:val>
                                        </p:tav>
                                      </p:tavLst>
                                    </p:anim>
                                    <p:anim calcmode="lin" valueType="num">
                                      <p:cBhvr>
                                        <p:cTn id="183" dur="500"/>
                                        <p:tgtEl>
                                          <p:spTgt spid="112"/>
                                        </p:tgtEl>
                                        <p:attrNameLst>
                                          <p:attrName>ppt_h</p:attrName>
                                        </p:attrNameLst>
                                      </p:cBhvr>
                                      <p:tavLst>
                                        <p:tav tm="0">
                                          <p:val>
                                            <p:strVal val="ppt_h"/>
                                          </p:val>
                                        </p:tav>
                                        <p:tav tm="100000">
                                          <p:val>
                                            <p:fltVal val="0"/>
                                          </p:val>
                                        </p:tav>
                                      </p:tavLst>
                                    </p:anim>
                                    <p:animEffect transition="out" filter="fade">
                                      <p:cBhvr>
                                        <p:cTn id="184" dur="500"/>
                                        <p:tgtEl>
                                          <p:spTgt spid="112"/>
                                        </p:tgtEl>
                                      </p:cBhvr>
                                    </p:animEffect>
                                    <p:set>
                                      <p:cBhvr>
                                        <p:cTn id="185" dur="1" fill="hold">
                                          <p:stCondLst>
                                            <p:cond delay="499"/>
                                          </p:stCondLst>
                                        </p:cTn>
                                        <p:tgtEl>
                                          <p:spTgt spid="112"/>
                                        </p:tgtEl>
                                        <p:attrNameLst>
                                          <p:attrName>style.visibility</p:attrName>
                                        </p:attrNameLst>
                                      </p:cBhvr>
                                      <p:to>
                                        <p:strVal val="hidden"/>
                                      </p:to>
                                    </p:set>
                                  </p:childTnLst>
                                </p:cTn>
                              </p:par>
                            </p:childTnLst>
                          </p:cTn>
                        </p:par>
                        <p:par>
                          <p:cTn id="186" fill="hold">
                            <p:stCondLst>
                              <p:cond delay="500"/>
                            </p:stCondLst>
                            <p:childTnLst>
                              <p:par>
                                <p:cTn id="187" presetID="49" presetClass="entr" presetSubtype="0" decel="100000" fill="hold" nodeType="afterEffect">
                                  <p:stCondLst>
                                    <p:cond delay="0"/>
                                  </p:stCondLst>
                                  <p:childTnLst>
                                    <p:set>
                                      <p:cBhvr>
                                        <p:cTn id="188" dur="1" fill="hold">
                                          <p:stCondLst>
                                            <p:cond delay="0"/>
                                          </p:stCondLst>
                                        </p:cTn>
                                        <p:tgtEl>
                                          <p:spTgt spid="2078"/>
                                        </p:tgtEl>
                                        <p:attrNameLst>
                                          <p:attrName>style.visibility</p:attrName>
                                        </p:attrNameLst>
                                      </p:cBhvr>
                                      <p:to>
                                        <p:strVal val="visible"/>
                                      </p:to>
                                    </p:set>
                                    <p:anim calcmode="lin" valueType="num">
                                      <p:cBhvr>
                                        <p:cTn id="189" dur="500" fill="hold"/>
                                        <p:tgtEl>
                                          <p:spTgt spid="2078"/>
                                        </p:tgtEl>
                                        <p:attrNameLst>
                                          <p:attrName>ppt_w</p:attrName>
                                        </p:attrNameLst>
                                      </p:cBhvr>
                                      <p:tavLst>
                                        <p:tav tm="0">
                                          <p:val>
                                            <p:fltVal val="0"/>
                                          </p:val>
                                        </p:tav>
                                        <p:tav tm="100000">
                                          <p:val>
                                            <p:strVal val="#ppt_w"/>
                                          </p:val>
                                        </p:tav>
                                      </p:tavLst>
                                    </p:anim>
                                    <p:anim calcmode="lin" valueType="num">
                                      <p:cBhvr>
                                        <p:cTn id="190" dur="500" fill="hold"/>
                                        <p:tgtEl>
                                          <p:spTgt spid="2078"/>
                                        </p:tgtEl>
                                        <p:attrNameLst>
                                          <p:attrName>ppt_h</p:attrName>
                                        </p:attrNameLst>
                                      </p:cBhvr>
                                      <p:tavLst>
                                        <p:tav tm="0">
                                          <p:val>
                                            <p:fltVal val="0"/>
                                          </p:val>
                                        </p:tav>
                                        <p:tav tm="100000">
                                          <p:val>
                                            <p:strVal val="#ppt_h"/>
                                          </p:val>
                                        </p:tav>
                                      </p:tavLst>
                                    </p:anim>
                                    <p:anim calcmode="lin" valueType="num">
                                      <p:cBhvr>
                                        <p:cTn id="191" dur="500" fill="hold"/>
                                        <p:tgtEl>
                                          <p:spTgt spid="2078"/>
                                        </p:tgtEl>
                                        <p:attrNameLst>
                                          <p:attrName>style.rotation</p:attrName>
                                        </p:attrNameLst>
                                      </p:cBhvr>
                                      <p:tavLst>
                                        <p:tav tm="0">
                                          <p:val>
                                            <p:fltVal val="360"/>
                                          </p:val>
                                        </p:tav>
                                        <p:tav tm="100000">
                                          <p:val>
                                            <p:fltVal val="0"/>
                                          </p:val>
                                        </p:tav>
                                      </p:tavLst>
                                    </p:anim>
                                    <p:animEffect transition="in" filter="fade">
                                      <p:cBhvr>
                                        <p:cTn id="192" dur="500"/>
                                        <p:tgtEl>
                                          <p:spTgt spid="2078"/>
                                        </p:tgtEl>
                                      </p:cBhvr>
                                    </p:animEffect>
                                  </p:childTnLst>
                                </p:cTn>
                              </p:par>
                            </p:childTnLst>
                          </p:cTn>
                        </p:par>
                      </p:childTnLst>
                    </p:cTn>
                  </p:par>
                  <p:par>
                    <p:cTn id="193" fill="hold">
                      <p:stCondLst>
                        <p:cond delay="indefinite"/>
                      </p:stCondLst>
                      <p:childTnLst>
                        <p:par>
                          <p:cTn id="194" fill="hold">
                            <p:stCondLst>
                              <p:cond delay="0"/>
                            </p:stCondLst>
                            <p:childTnLst>
                              <p:par>
                                <p:cTn id="195" presetID="35" presetClass="exit" presetSubtype="0" fill="hold" nodeType="clickEffect">
                                  <p:stCondLst>
                                    <p:cond delay="0"/>
                                  </p:stCondLst>
                                  <p:childTnLst>
                                    <p:animEffect transition="out" filter="fade">
                                      <p:cBhvr>
                                        <p:cTn id="196" dur="2000"/>
                                        <p:tgtEl>
                                          <p:spTgt spid="2078"/>
                                        </p:tgtEl>
                                      </p:cBhvr>
                                    </p:animEffect>
                                    <p:anim calcmode="lin" valueType="num">
                                      <p:cBhvr>
                                        <p:cTn id="197" dur="2000"/>
                                        <p:tgtEl>
                                          <p:spTgt spid="2078"/>
                                        </p:tgtEl>
                                        <p:attrNameLst>
                                          <p:attrName>style.rotation</p:attrName>
                                        </p:attrNameLst>
                                      </p:cBhvr>
                                      <p:tavLst>
                                        <p:tav tm="0">
                                          <p:val>
                                            <p:fltVal val="0"/>
                                          </p:val>
                                        </p:tav>
                                        <p:tav tm="100000">
                                          <p:val>
                                            <p:fltVal val="720"/>
                                          </p:val>
                                        </p:tav>
                                      </p:tavLst>
                                    </p:anim>
                                    <p:anim calcmode="lin" valueType="num">
                                      <p:cBhvr>
                                        <p:cTn id="198" dur="2000"/>
                                        <p:tgtEl>
                                          <p:spTgt spid="2078"/>
                                        </p:tgtEl>
                                        <p:attrNameLst>
                                          <p:attrName>ppt_h</p:attrName>
                                        </p:attrNameLst>
                                      </p:cBhvr>
                                      <p:tavLst>
                                        <p:tav tm="0">
                                          <p:val>
                                            <p:strVal val="ppt_h"/>
                                          </p:val>
                                        </p:tav>
                                        <p:tav tm="100000">
                                          <p:val>
                                            <p:fltVal val="0"/>
                                          </p:val>
                                        </p:tav>
                                      </p:tavLst>
                                    </p:anim>
                                    <p:anim calcmode="lin" valueType="num">
                                      <p:cBhvr>
                                        <p:cTn id="199" dur="2000"/>
                                        <p:tgtEl>
                                          <p:spTgt spid="2078"/>
                                        </p:tgtEl>
                                        <p:attrNameLst>
                                          <p:attrName>ppt_w</p:attrName>
                                        </p:attrNameLst>
                                      </p:cBhvr>
                                      <p:tavLst>
                                        <p:tav tm="0">
                                          <p:val>
                                            <p:strVal val="ppt_w"/>
                                          </p:val>
                                        </p:tav>
                                        <p:tav tm="100000">
                                          <p:val>
                                            <p:fltVal val="0"/>
                                          </p:val>
                                        </p:tav>
                                      </p:tavLst>
                                    </p:anim>
                                    <p:set>
                                      <p:cBhvr>
                                        <p:cTn id="200" dur="1" fill="hold">
                                          <p:stCondLst>
                                            <p:cond delay="1999"/>
                                          </p:stCondLst>
                                        </p:cTn>
                                        <p:tgtEl>
                                          <p:spTgt spid="2078"/>
                                        </p:tgtEl>
                                        <p:attrNameLst>
                                          <p:attrName>style.visibility</p:attrName>
                                        </p:attrNameLst>
                                      </p:cBhvr>
                                      <p:to>
                                        <p:strVal val="hidden"/>
                                      </p:to>
                                    </p:set>
                                  </p:childTnLst>
                                </p:cTn>
                              </p:par>
                            </p:childTnLst>
                          </p:cTn>
                        </p:par>
                        <p:par>
                          <p:cTn id="201" fill="hold">
                            <p:stCondLst>
                              <p:cond delay="2000"/>
                            </p:stCondLst>
                            <p:childTnLst>
                              <p:par>
                                <p:cTn id="202" presetID="53" presetClass="entr" presetSubtype="0" fill="hold" nodeType="afterEffect">
                                  <p:stCondLst>
                                    <p:cond delay="0"/>
                                  </p:stCondLst>
                                  <p:childTnLst>
                                    <p:set>
                                      <p:cBhvr>
                                        <p:cTn id="203" dur="1" fill="hold">
                                          <p:stCondLst>
                                            <p:cond delay="0"/>
                                          </p:stCondLst>
                                        </p:cTn>
                                        <p:tgtEl>
                                          <p:spTgt spid="114"/>
                                        </p:tgtEl>
                                        <p:attrNameLst>
                                          <p:attrName>style.visibility</p:attrName>
                                        </p:attrNameLst>
                                      </p:cBhvr>
                                      <p:to>
                                        <p:strVal val="visible"/>
                                      </p:to>
                                    </p:set>
                                    <p:anim calcmode="lin" valueType="num">
                                      <p:cBhvr>
                                        <p:cTn id="204" dur="500" fill="hold"/>
                                        <p:tgtEl>
                                          <p:spTgt spid="114"/>
                                        </p:tgtEl>
                                        <p:attrNameLst>
                                          <p:attrName>ppt_w</p:attrName>
                                        </p:attrNameLst>
                                      </p:cBhvr>
                                      <p:tavLst>
                                        <p:tav tm="0">
                                          <p:val>
                                            <p:fltVal val="0"/>
                                          </p:val>
                                        </p:tav>
                                        <p:tav tm="100000">
                                          <p:val>
                                            <p:strVal val="#ppt_w"/>
                                          </p:val>
                                        </p:tav>
                                      </p:tavLst>
                                    </p:anim>
                                    <p:anim calcmode="lin" valueType="num">
                                      <p:cBhvr>
                                        <p:cTn id="205" dur="500" fill="hold"/>
                                        <p:tgtEl>
                                          <p:spTgt spid="114"/>
                                        </p:tgtEl>
                                        <p:attrNameLst>
                                          <p:attrName>ppt_h</p:attrName>
                                        </p:attrNameLst>
                                      </p:cBhvr>
                                      <p:tavLst>
                                        <p:tav tm="0">
                                          <p:val>
                                            <p:fltVal val="0"/>
                                          </p:val>
                                        </p:tav>
                                        <p:tav tm="100000">
                                          <p:val>
                                            <p:strVal val="#ppt_h"/>
                                          </p:val>
                                        </p:tav>
                                      </p:tavLst>
                                    </p:anim>
                                    <p:animEffect transition="in" filter="fade">
                                      <p:cBhvr>
                                        <p:cTn id="206" dur="500"/>
                                        <p:tgtEl>
                                          <p:spTgt spid="114"/>
                                        </p:tgtEl>
                                      </p:cBhvr>
                                    </p:animEffect>
                                  </p:childTnLst>
                                </p:cTn>
                              </p:par>
                            </p:childTnLst>
                          </p:cTn>
                        </p:par>
                      </p:childTnLst>
                    </p:cTn>
                  </p:par>
                  <p:par>
                    <p:cTn id="207" fill="hold">
                      <p:stCondLst>
                        <p:cond delay="indefinite"/>
                      </p:stCondLst>
                      <p:childTnLst>
                        <p:par>
                          <p:cTn id="208" fill="hold">
                            <p:stCondLst>
                              <p:cond delay="0"/>
                            </p:stCondLst>
                            <p:childTnLst>
                              <p:par>
                                <p:cTn id="209" presetID="53" presetClass="exit" presetSubtype="0" fill="hold" nodeType="clickEffect">
                                  <p:stCondLst>
                                    <p:cond delay="0"/>
                                  </p:stCondLst>
                                  <p:childTnLst>
                                    <p:anim calcmode="lin" valueType="num">
                                      <p:cBhvr>
                                        <p:cTn id="210" dur="500"/>
                                        <p:tgtEl>
                                          <p:spTgt spid="114"/>
                                        </p:tgtEl>
                                        <p:attrNameLst>
                                          <p:attrName>ppt_w</p:attrName>
                                        </p:attrNameLst>
                                      </p:cBhvr>
                                      <p:tavLst>
                                        <p:tav tm="0">
                                          <p:val>
                                            <p:strVal val="ppt_w"/>
                                          </p:val>
                                        </p:tav>
                                        <p:tav tm="100000">
                                          <p:val>
                                            <p:fltVal val="0"/>
                                          </p:val>
                                        </p:tav>
                                      </p:tavLst>
                                    </p:anim>
                                    <p:anim calcmode="lin" valueType="num">
                                      <p:cBhvr>
                                        <p:cTn id="211" dur="500"/>
                                        <p:tgtEl>
                                          <p:spTgt spid="114"/>
                                        </p:tgtEl>
                                        <p:attrNameLst>
                                          <p:attrName>ppt_h</p:attrName>
                                        </p:attrNameLst>
                                      </p:cBhvr>
                                      <p:tavLst>
                                        <p:tav tm="0">
                                          <p:val>
                                            <p:strVal val="ppt_h"/>
                                          </p:val>
                                        </p:tav>
                                        <p:tav tm="100000">
                                          <p:val>
                                            <p:fltVal val="0"/>
                                          </p:val>
                                        </p:tav>
                                      </p:tavLst>
                                    </p:anim>
                                    <p:animEffect transition="out" filter="fade">
                                      <p:cBhvr>
                                        <p:cTn id="212" dur="500"/>
                                        <p:tgtEl>
                                          <p:spTgt spid="114"/>
                                        </p:tgtEl>
                                      </p:cBhvr>
                                    </p:animEffect>
                                    <p:set>
                                      <p:cBhvr>
                                        <p:cTn id="213" dur="1" fill="hold">
                                          <p:stCondLst>
                                            <p:cond delay="499"/>
                                          </p:stCondLst>
                                        </p:cTn>
                                        <p:tgtEl>
                                          <p:spTgt spid="114"/>
                                        </p:tgtEl>
                                        <p:attrNameLst>
                                          <p:attrName>style.visibility</p:attrName>
                                        </p:attrNameLst>
                                      </p:cBhvr>
                                      <p:to>
                                        <p:strVal val="hidden"/>
                                      </p:to>
                                    </p:set>
                                  </p:childTnLst>
                                </p:cTn>
                              </p:par>
                            </p:childTnLst>
                          </p:cTn>
                        </p:par>
                        <p:par>
                          <p:cTn id="214" fill="hold">
                            <p:stCondLst>
                              <p:cond delay="500"/>
                            </p:stCondLst>
                            <p:childTnLst>
                              <p:par>
                                <p:cTn id="215" presetID="53" presetClass="entr" presetSubtype="0" fill="hold" nodeType="afterEffect">
                                  <p:stCondLst>
                                    <p:cond delay="0"/>
                                  </p:stCondLst>
                                  <p:childTnLst>
                                    <p:set>
                                      <p:cBhvr>
                                        <p:cTn id="216" dur="1" fill="hold">
                                          <p:stCondLst>
                                            <p:cond delay="0"/>
                                          </p:stCondLst>
                                        </p:cTn>
                                        <p:tgtEl>
                                          <p:spTgt spid="116"/>
                                        </p:tgtEl>
                                        <p:attrNameLst>
                                          <p:attrName>style.visibility</p:attrName>
                                        </p:attrNameLst>
                                      </p:cBhvr>
                                      <p:to>
                                        <p:strVal val="visible"/>
                                      </p:to>
                                    </p:set>
                                    <p:anim calcmode="lin" valueType="num">
                                      <p:cBhvr>
                                        <p:cTn id="217" dur="500" fill="hold"/>
                                        <p:tgtEl>
                                          <p:spTgt spid="116"/>
                                        </p:tgtEl>
                                        <p:attrNameLst>
                                          <p:attrName>ppt_w</p:attrName>
                                        </p:attrNameLst>
                                      </p:cBhvr>
                                      <p:tavLst>
                                        <p:tav tm="0">
                                          <p:val>
                                            <p:fltVal val="0"/>
                                          </p:val>
                                        </p:tav>
                                        <p:tav tm="100000">
                                          <p:val>
                                            <p:strVal val="#ppt_w"/>
                                          </p:val>
                                        </p:tav>
                                      </p:tavLst>
                                    </p:anim>
                                    <p:anim calcmode="lin" valueType="num">
                                      <p:cBhvr>
                                        <p:cTn id="218" dur="500" fill="hold"/>
                                        <p:tgtEl>
                                          <p:spTgt spid="116"/>
                                        </p:tgtEl>
                                        <p:attrNameLst>
                                          <p:attrName>ppt_h</p:attrName>
                                        </p:attrNameLst>
                                      </p:cBhvr>
                                      <p:tavLst>
                                        <p:tav tm="0">
                                          <p:val>
                                            <p:fltVal val="0"/>
                                          </p:val>
                                        </p:tav>
                                        <p:tav tm="100000">
                                          <p:val>
                                            <p:strVal val="#ppt_h"/>
                                          </p:val>
                                        </p:tav>
                                      </p:tavLst>
                                    </p:anim>
                                    <p:animEffect transition="in" filter="fade">
                                      <p:cBhvr>
                                        <p:cTn id="219" dur="500"/>
                                        <p:tgtEl>
                                          <p:spTgt spid="116"/>
                                        </p:tgtEl>
                                      </p:cBhvr>
                                    </p:animEffect>
                                  </p:childTnLst>
                                </p:cTn>
                              </p:par>
                            </p:childTnLst>
                          </p:cTn>
                        </p:par>
                      </p:childTnLst>
                    </p:cTn>
                  </p:par>
                  <p:par>
                    <p:cTn id="220" fill="hold">
                      <p:stCondLst>
                        <p:cond delay="indefinite"/>
                      </p:stCondLst>
                      <p:childTnLst>
                        <p:par>
                          <p:cTn id="221" fill="hold">
                            <p:stCondLst>
                              <p:cond delay="0"/>
                            </p:stCondLst>
                            <p:childTnLst>
                              <p:par>
                                <p:cTn id="222" presetID="53" presetClass="exit" presetSubtype="0" fill="hold" nodeType="clickEffect">
                                  <p:stCondLst>
                                    <p:cond delay="0"/>
                                  </p:stCondLst>
                                  <p:childTnLst>
                                    <p:anim calcmode="lin" valueType="num">
                                      <p:cBhvr>
                                        <p:cTn id="223" dur="500"/>
                                        <p:tgtEl>
                                          <p:spTgt spid="116"/>
                                        </p:tgtEl>
                                        <p:attrNameLst>
                                          <p:attrName>ppt_w</p:attrName>
                                        </p:attrNameLst>
                                      </p:cBhvr>
                                      <p:tavLst>
                                        <p:tav tm="0">
                                          <p:val>
                                            <p:strVal val="ppt_w"/>
                                          </p:val>
                                        </p:tav>
                                        <p:tav tm="100000">
                                          <p:val>
                                            <p:fltVal val="0"/>
                                          </p:val>
                                        </p:tav>
                                      </p:tavLst>
                                    </p:anim>
                                    <p:anim calcmode="lin" valueType="num">
                                      <p:cBhvr>
                                        <p:cTn id="224" dur="500"/>
                                        <p:tgtEl>
                                          <p:spTgt spid="116"/>
                                        </p:tgtEl>
                                        <p:attrNameLst>
                                          <p:attrName>ppt_h</p:attrName>
                                        </p:attrNameLst>
                                      </p:cBhvr>
                                      <p:tavLst>
                                        <p:tav tm="0">
                                          <p:val>
                                            <p:strVal val="ppt_h"/>
                                          </p:val>
                                        </p:tav>
                                        <p:tav tm="100000">
                                          <p:val>
                                            <p:fltVal val="0"/>
                                          </p:val>
                                        </p:tav>
                                      </p:tavLst>
                                    </p:anim>
                                    <p:animEffect transition="out" filter="fade">
                                      <p:cBhvr>
                                        <p:cTn id="225" dur="500"/>
                                        <p:tgtEl>
                                          <p:spTgt spid="116"/>
                                        </p:tgtEl>
                                      </p:cBhvr>
                                    </p:animEffect>
                                    <p:set>
                                      <p:cBhvr>
                                        <p:cTn id="226" dur="1" fill="hold">
                                          <p:stCondLst>
                                            <p:cond delay="499"/>
                                          </p:stCondLst>
                                        </p:cTn>
                                        <p:tgtEl>
                                          <p:spTgt spid="116"/>
                                        </p:tgtEl>
                                        <p:attrNameLst>
                                          <p:attrName>style.visibility</p:attrName>
                                        </p:attrNameLst>
                                      </p:cBhvr>
                                      <p:to>
                                        <p:strVal val="hidden"/>
                                      </p:to>
                                    </p:set>
                                  </p:childTnLst>
                                </p:cTn>
                              </p:par>
                            </p:childTnLst>
                          </p:cTn>
                        </p:par>
                        <p:par>
                          <p:cTn id="227" fill="hold">
                            <p:stCondLst>
                              <p:cond delay="500"/>
                            </p:stCondLst>
                            <p:childTnLst>
                              <p:par>
                                <p:cTn id="228" presetID="53" presetClass="entr" presetSubtype="0" fill="hold" nodeType="afterEffect">
                                  <p:stCondLst>
                                    <p:cond delay="0"/>
                                  </p:stCondLst>
                                  <p:childTnLst>
                                    <p:set>
                                      <p:cBhvr>
                                        <p:cTn id="229" dur="1" fill="hold">
                                          <p:stCondLst>
                                            <p:cond delay="0"/>
                                          </p:stCondLst>
                                        </p:cTn>
                                        <p:tgtEl>
                                          <p:spTgt spid="119"/>
                                        </p:tgtEl>
                                        <p:attrNameLst>
                                          <p:attrName>style.visibility</p:attrName>
                                        </p:attrNameLst>
                                      </p:cBhvr>
                                      <p:to>
                                        <p:strVal val="visible"/>
                                      </p:to>
                                    </p:set>
                                    <p:anim calcmode="lin" valueType="num">
                                      <p:cBhvr>
                                        <p:cTn id="230" dur="500" fill="hold"/>
                                        <p:tgtEl>
                                          <p:spTgt spid="119"/>
                                        </p:tgtEl>
                                        <p:attrNameLst>
                                          <p:attrName>ppt_w</p:attrName>
                                        </p:attrNameLst>
                                      </p:cBhvr>
                                      <p:tavLst>
                                        <p:tav tm="0">
                                          <p:val>
                                            <p:fltVal val="0"/>
                                          </p:val>
                                        </p:tav>
                                        <p:tav tm="100000">
                                          <p:val>
                                            <p:strVal val="#ppt_w"/>
                                          </p:val>
                                        </p:tav>
                                      </p:tavLst>
                                    </p:anim>
                                    <p:anim calcmode="lin" valueType="num">
                                      <p:cBhvr>
                                        <p:cTn id="231" dur="500" fill="hold"/>
                                        <p:tgtEl>
                                          <p:spTgt spid="119"/>
                                        </p:tgtEl>
                                        <p:attrNameLst>
                                          <p:attrName>ppt_h</p:attrName>
                                        </p:attrNameLst>
                                      </p:cBhvr>
                                      <p:tavLst>
                                        <p:tav tm="0">
                                          <p:val>
                                            <p:fltVal val="0"/>
                                          </p:val>
                                        </p:tav>
                                        <p:tav tm="100000">
                                          <p:val>
                                            <p:strVal val="#ppt_h"/>
                                          </p:val>
                                        </p:tav>
                                      </p:tavLst>
                                    </p:anim>
                                    <p:animEffect transition="in" filter="fade">
                                      <p:cBhvr>
                                        <p:cTn id="232" dur="500"/>
                                        <p:tgtEl>
                                          <p:spTgt spid="119"/>
                                        </p:tgtEl>
                                      </p:cBhvr>
                                    </p:animEffect>
                                  </p:childTnLst>
                                </p:cTn>
                              </p:par>
                            </p:childTnLst>
                          </p:cTn>
                        </p:par>
                      </p:childTnLst>
                    </p:cTn>
                  </p:par>
                  <p:par>
                    <p:cTn id="233" fill="hold">
                      <p:stCondLst>
                        <p:cond delay="indefinite"/>
                      </p:stCondLst>
                      <p:childTnLst>
                        <p:par>
                          <p:cTn id="234" fill="hold">
                            <p:stCondLst>
                              <p:cond delay="0"/>
                            </p:stCondLst>
                            <p:childTnLst>
                              <p:par>
                                <p:cTn id="235" presetID="53" presetClass="exit" presetSubtype="0" fill="hold" nodeType="clickEffect">
                                  <p:stCondLst>
                                    <p:cond delay="0"/>
                                  </p:stCondLst>
                                  <p:childTnLst>
                                    <p:anim calcmode="lin" valueType="num">
                                      <p:cBhvr>
                                        <p:cTn id="236" dur="500"/>
                                        <p:tgtEl>
                                          <p:spTgt spid="119"/>
                                        </p:tgtEl>
                                        <p:attrNameLst>
                                          <p:attrName>ppt_w</p:attrName>
                                        </p:attrNameLst>
                                      </p:cBhvr>
                                      <p:tavLst>
                                        <p:tav tm="0">
                                          <p:val>
                                            <p:strVal val="ppt_w"/>
                                          </p:val>
                                        </p:tav>
                                        <p:tav tm="100000">
                                          <p:val>
                                            <p:fltVal val="0"/>
                                          </p:val>
                                        </p:tav>
                                      </p:tavLst>
                                    </p:anim>
                                    <p:anim calcmode="lin" valueType="num">
                                      <p:cBhvr>
                                        <p:cTn id="237" dur="500"/>
                                        <p:tgtEl>
                                          <p:spTgt spid="119"/>
                                        </p:tgtEl>
                                        <p:attrNameLst>
                                          <p:attrName>ppt_h</p:attrName>
                                        </p:attrNameLst>
                                      </p:cBhvr>
                                      <p:tavLst>
                                        <p:tav tm="0">
                                          <p:val>
                                            <p:strVal val="ppt_h"/>
                                          </p:val>
                                        </p:tav>
                                        <p:tav tm="100000">
                                          <p:val>
                                            <p:fltVal val="0"/>
                                          </p:val>
                                        </p:tav>
                                      </p:tavLst>
                                    </p:anim>
                                    <p:animEffect transition="out" filter="fade">
                                      <p:cBhvr>
                                        <p:cTn id="238" dur="500"/>
                                        <p:tgtEl>
                                          <p:spTgt spid="119"/>
                                        </p:tgtEl>
                                      </p:cBhvr>
                                    </p:animEffect>
                                    <p:set>
                                      <p:cBhvr>
                                        <p:cTn id="239" dur="1" fill="hold">
                                          <p:stCondLst>
                                            <p:cond delay="499"/>
                                          </p:stCondLst>
                                        </p:cTn>
                                        <p:tgtEl>
                                          <p:spTgt spid="119"/>
                                        </p:tgtEl>
                                        <p:attrNameLst>
                                          <p:attrName>style.visibility</p:attrName>
                                        </p:attrNameLst>
                                      </p:cBhvr>
                                      <p:to>
                                        <p:strVal val="hidden"/>
                                      </p:to>
                                    </p:set>
                                  </p:childTnLst>
                                </p:cTn>
                              </p:par>
                            </p:childTnLst>
                          </p:cTn>
                        </p:par>
                        <p:par>
                          <p:cTn id="240" fill="hold">
                            <p:stCondLst>
                              <p:cond delay="500"/>
                            </p:stCondLst>
                            <p:childTnLst>
                              <p:par>
                                <p:cTn id="241" presetID="53" presetClass="entr" presetSubtype="0" fill="hold" nodeType="afterEffect">
                                  <p:stCondLst>
                                    <p:cond delay="0"/>
                                  </p:stCondLst>
                                  <p:childTnLst>
                                    <p:set>
                                      <p:cBhvr>
                                        <p:cTn id="242" dur="1" fill="hold">
                                          <p:stCondLst>
                                            <p:cond delay="0"/>
                                          </p:stCondLst>
                                        </p:cTn>
                                        <p:tgtEl>
                                          <p:spTgt spid="2084"/>
                                        </p:tgtEl>
                                        <p:attrNameLst>
                                          <p:attrName>style.visibility</p:attrName>
                                        </p:attrNameLst>
                                      </p:cBhvr>
                                      <p:to>
                                        <p:strVal val="visible"/>
                                      </p:to>
                                    </p:set>
                                    <p:anim calcmode="lin" valueType="num">
                                      <p:cBhvr>
                                        <p:cTn id="243" dur="500" fill="hold"/>
                                        <p:tgtEl>
                                          <p:spTgt spid="2084"/>
                                        </p:tgtEl>
                                        <p:attrNameLst>
                                          <p:attrName>ppt_w</p:attrName>
                                        </p:attrNameLst>
                                      </p:cBhvr>
                                      <p:tavLst>
                                        <p:tav tm="0">
                                          <p:val>
                                            <p:fltVal val="0"/>
                                          </p:val>
                                        </p:tav>
                                        <p:tav tm="100000">
                                          <p:val>
                                            <p:strVal val="#ppt_w"/>
                                          </p:val>
                                        </p:tav>
                                      </p:tavLst>
                                    </p:anim>
                                    <p:anim calcmode="lin" valueType="num">
                                      <p:cBhvr>
                                        <p:cTn id="244" dur="500" fill="hold"/>
                                        <p:tgtEl>
                                          <p:spTgt spid="2084"/>
                                        </p:tgtEl>
                                        <p:attrNameLst>
                                          <p:attrName>ppt_h</p:attrName>
                                        </p:attrNameLst>
                                      </p:cBhvr>
                                      <p:tavLst>
                                        <p:tav tm="0">
                                          <p:val>
                                            <p:fltVal val="0"/>
                                          </p:val>
                                        </p:tav>
                                        <p:tav tm="100000">
                                          <p:val>
                                            <p:strVal val="#ppt_h"/>
                                          </p:val>
                                        </p:tav>
                                      </p:tavLst>
                                    </p:anim>
                                    <p:animEffect transition="in" filter="fade">
                                      <p:cBhvr>
                                        <p:cTn id="245" dur="500"/>
                                        <p:tgtEl>
                                          <p:spTgt spid="2084"/>
                                        </p:tgtEl>
                                      </p:cBhvr>
                                    </p:animEffect>
                                  </p:childTnLst>
                                </p:cTn>
                              </p:par>
                            </p:childTnLst>
                          </p:cTn>
                        </p:par>
                      </p:childTnLst>
                    </p:cTn>
                  </p:par>
                  <p:par>
                    <p:cTn id="246" fill="hold">
                      <p:stCondLst>
                        <p:cond delay="indefinite"/>
                      </p:stCondLst>
                      <p:childTnLst>
                        <p:par>
                          <p:cTn id="247" fill="hold">
                            <p:stCondLst>
                              <p:cond delay="0"/>
                            </p:stCondLst>
                            <p:childTnLst>
                              <p:par>
                                <p:cTn id="248" presetID="53" presetClass="exit" presetSubtype="0" fill="hold" nodeType="clickEffect">
                                  <p:stCondLst>
                                    <p:cond delay="0"/>
                                  </p:stCondLst>
                                  <p:childTnLst>
                                    <p:anim calcmode="lin" valueType="num">
                                      <p:cBhvr>
                                        <p:cTn id="249" dur="500"/>
                                        <p:tgtEl>
                                          <p:spTgt spid="2084"/>
                                        </p:tgtEl>
                                        <p:attrNameLst>
                                          <p:attrName>ppt_w</p:attrName>
                                        </p:attrNameLst>
                                      </p:cBhvr>
                                      <p:tavLst>
                                        <p:tav tm="0">
                                          <p:val>
                                            <p:strVal val="ppt_w"/>
                                          </p:val>
                                        </p:tav>
                                        <p:tav tm="100000">
                                          <p:val>
                                            <p:fltVal val="0"/>
                                          </p:val>
                                        </p:tav>
                                      </p:tavLst>
                                    </p:anim>
                                    <p:anim calcmode="lin" valueType="num">
                                      <p:cBhvr>
                                        <p:cTn id="250" dur="500"/>
                                        <p:tgtEl>
                                          <p:spTgt spid="2084"/>
                                        </p:tgtEl>
                                        <p:attrNameLst>
                                          <p:attrName>ppt_h</p:attrName>
                                        </p:attrNameLst>
                                      </p:cBhvr>
                                      <p:tavLst>
                                        <p:tav tm="0">
                                          <p:val>
                                            <p:strVal val="ppt_h"/>
                                          </p:val>
                                        </p:tav>
                                        <p:tav tm="100000">
                                          <p:val>
                                            <p:fltVal val="0"/>
                                          </p:val>
                                        </p:tav>
                                      </p:tavLst>
                                    </p:anim>
                                    <p:animEffect transition="out" filter="fade">
                                      <p:cBhvr>
                                        <p:cTn id="251" dur="500"/>
                                        <p:tgtEl>
                                          <p:spTgt spid="2084"/>
                                        </p:tgtEl>
                                      </p:cBhvr>
                                    </p:animEffect>
                                    <p:set>
                                      <p:cBhvr>
                                        <p:cTn id="252" dur="1" fill="hold">
                                          <p:stCondLst>
                                            <p:cond delay="499"/>
                                          </p:stCondLst>
                                        </p:cTn>
                                        <p:tgtEl>
                                          <p:spTgt spid="20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232749" cy="6857003"/>
          </a:xfrm>
          <a:prstGeom prst="rect">
            <a:avLst/>
          </a:prstGeom>
        </p:spPr>
      </p:pic>
      <p:sp>
        <p:nvSpPr>
          <p:cNvPr id="10" name="Szövegdoboz 9"/>
          <p:cNvSpPr txBox="1"/>
          <p:nvPr/>
        </p:nvSpPr>
        <p:spPr>
          <a:xfrm>
            <a:off x="2241466" y="4072212"/>
            <a:ext cx="7627748" cy="830997"/>
          </a:xfrm>
          <a:prstGeom prst="rect">
            <a:avLst/>
          </a:prstGeom>
          <a:noFill/>
        </p:spPr>
        <p:txBody>
          <a:bodyPr wrap="square" rtlCol="0">
            <a:spAutoFit/>
          </a:bodyPr>
          <a:lstStyle/>
          <a:p>
            <a:r>
              <a:rPr lang="hu-HU" sz="4800" b="1" i="1" dirty="0">
                <a:solidFill>
                  <a:schemeClr val="bg1"/>
                </a:solidFill>
              </a:rPr>
              <a:t>KÖSZÖNÖM A FIGYELMET!</a:t>
            </a:r>
            <a:endParaRPr lang="hu-HU" altLang="hu-HU" sz="2400" b="1" i="1" dirty="0">
              <a:solidFill>
                <a:schemeClr val="bg1"/>
              </a:solidFill>
              <a:sym typeface="Helvetica" charset="0"/>
            </a:endParaRPr>
          </a:p>
        </p:txBody>
      </p:sp>
      <p:sp>
        <p:nvSpPr>
          <p:cNvPr id="6" name="Szövegdoboz 5">
            <a:extLst>
              <a:ext uri="{FF2B5EF4-FFF2-40B4-BE49-F238E27FC236}">
                <a16:creationId xmlns:a16="http://schemas.microsoft.com/office/drawing/2014/main" xmlns="" id="{AD3FD282-6FB9-4C48-AA4C-8F6DEF68D6B2}"/>
              </a:ext>
            </a:extLst>
          </p:cNvPr>
          <p:cNvSpPr txBox="1"/>
          <p:nvPr/>
        </p:nvSpPr>
        <p:spPr>
          <a:xfrm>
            <a:off x="4595789" y="6251284"/>
            <a:ext cx="3000424" cy="461665"/>
          </a:xfrm>
          <a:prstGeom prst="rect">
            <a:avLst/>
          </a:prstGeom>
          <a:noFill/>
        </p:spPr>
        <p:txBody>
          <a:bodyPr wrap="square" rtlCol="0">
            <a:spAutoFit/>
          </a:bodyPr>
          <a:lstStyle/>
          <a:p>
            <a:pPr algn="ctr"/>
            <a:r>
              <a:rPr lang="hu-HU" sz="2400" dirty="0">
                <a:solidFill>
                  <a:schemeClr val="bg1"/>
                </a:solidFill>
              </a:rPr>
              <a:t>nebihoktatas.hu</a:t>
            </a:r>
          </a:p>
        </p:txBody>
      </p:sp>
      <p:sp>
        <p:nvSpPr>
          <p:cNvPr id="7" name="Lekerekített téglalap 8">
            <a:extLst>
              <a:ext uri="{FF2B5EF4-FFF2-40B4-BE49-F238E27FC236}">
                <a16:creationId xmlns:a16="http://schemas.microsoft.com/office/drawing/2014/main" xmlns="" id="{52E4F0EB-B40E-4B9B-A4E6-8CA6BAAE6484}"/>
              </a:ext>
            </a:extLst>
          </p:cNvPr>
          <p:cNvSpPr/>
          <p:nvPr/>
        </p:nvSpPr>
        <p:spPr>
          <a:xfrm>
            <a:off x="8781393" y="331076"/>
            <a:ext cx="3410607" cy="171844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a:p>
        </p:txBody>
      </p:sp>
      <p:pic>
        <p:nvPicPr>
          <p:cNvPr id="8" name="Kép 7">
            <a:extLst>
              <a:ext uri="{FF2B5EF4-FFF2-40B4-BE49-F238E27FC236}">
                <a16:creationId xmlns:a16="http://schemas.microsoft.com/office/drawing/2014/main" xmlns="" id="{F01DB01E-F55B-4634-BCD7-7F1964D2E1C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86484" y="576573"/>
            <a:ext cx="3000424" cy="1227446"/>
          </a:xfrm>
          <a:prstGeom prst="rect">
            <a:avLst/>
          </a:prstGeom>
        </p:spPr>
      </p:pic>
    </p:spTree>
    <p:extLst>
      <p:ext uri="{BB962C8B-B14F-4D97-AF65-F5344CB8AC3E}">
        <p14:creationId xmlns:p14="http://schemas.microsoft.com/office/powerpoint/2010/main" xmlns="" val="16236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2</a:t>
            </a:fld>
            <a:endParaRPr lang="hu-HU" sz="2400" b="1" dirty="0">
              <a:solidFill>
                <a:schemeClr val="bg1"/>
              </a:solidFill>
            </a:endParaRPr>
          </a:p>
        </p:txBody>
      </p:sp>
      <p:sp>
        <p:nvSpPr>
          <p:cNvPr id="20" name="Szövegdoboz 19"/>
          <p:cNvSpPr txBox="1"/>
          <p:nvPr/>
        </p:nvSpPr>
        <p:spPr>
          <a:xfrm>
            <a:off x="2212623" y="281822"/>
            <a:ext cx="9979377" cy="461665"/>
          </a:xfrm>
          <a:prstGeom prst="rect">
            <a:avLst/>
          </a:prstGeom>
          <a:noFill/>
        </p:spPr>
        <p:txBody>
          <a:bodyPr wrap="square" rtlCol="0">
            <a:spAutoFit/>
          </a:bodyPr>
          <a:lstStyle/>
          <a:p>
            <a:pPr algn="ctr"/>
            <a:r>
              <a:rPr lang="hu-HU" sz="3600" b="1" i="1" baseline="30000" dirty="0"/>
              <a:t>Tünetek</a:t>
            </a:r>
          </a:p>
        </p:txBody>
      </p:sp>
      <p:sp>
        <p:nvSpPr>
          <p:cNvPr id="8" name="Szövegdoboz 7"/>
          <p:cNvSpPr txBox="1"/>
          <p:nvPr/>
        </p:nvSpPr>
        <p:spPr>
          <a:xfrm>
            <a:off x="2286001" y="933145"/>
            <a:ext cx="9905999" cy="954107"/>
          </a:xfrm>
          <a:prstGeom prst="rect">
            <a:avLst/>
          </a:prstGeom>
          <a:noFill/>
        </p:spPr>
        <p:txBody>
          <a:bodyPr wrap="square" rtlCol="0">
            <a:spAutoFit/>
          </a:bodyPr>
          <a:lstStyle/>
          <a:p>
            <a:pPr algn="ctr"/>
            <a:r>
              <a:rPr lang="hu-HU" sz="2800" b="1" i="1" dirty="0"/>
              <a:t>Akár már fél órával evés után, de több nap is eltelhet, amíg jelentkeznek.</a:t>
            </a:r>
          </a:p>
        </p:txBody>
      </p:sp>
      <p:sp>
        <p:nvSpPr>
          <p:cNvPr id="17" name="Téglalap 16"/>
          <p:cNvSpPr/>
          <p:nvPr/>
        </p:nvSpPr>
        <p:spPr>
          <a:xfrm>
            <a:off x="2986581" y="3423284"/>
            <a:ext cx="3740370" cy="2000548"/>
          </a:xfrm>
          <a:prstGeom prst="rect">
            <a:avLst/>
          </a:prstGeom>
        </p:spPr>
        <p:txBody>
          <a:bodyPr wrap="square" anchor="ctr">
            <a:spAutoFit/>
          </a:bodyPr>
          <a:lstStyle/>
          <a:p>
            <a:pPr lvl="0">
              <a:buClr>
                <a:srgbClr val="BED630"/>
              </a:buClr>
              <a:buSzPct val="118000"/>
              <a:buFont typeface="Arial" pitchFamily="34" charset="0"/>
              <a:buChar char="•"/>
            </a:pPr>
            <a:r>
              <a:rPr lang="hu-HU" sz="2800" dirty="0"/>
              <a:t> </a:t>
            </a:r>
            <a:r>
              <a:rPr lang="hu-HU" sz="2400" dirty="0"/>
              <a:t>hányinger</a:t>
            </a:r>
          </a:p>
          <a:p>
            <a:pPr lvl="0">
              <a:buClr>
                <a:srgbClr val="BED630"/>
              </a:buClr>
              <a:buSzPct val="118000"/>
              <a:buFont typeface="Arial" pitchFamily="34" charset="0"/>
              <a:buChar char="•"/>
            </a:pPr>
            <a:r>
              <a:rPr lang="hu-HU" sz="2400" dirty="0"/>
              <a:t> hányás</a:t>
            </a:r>
          </a:p>
          <a:p>
            <a:pPr lvl="0">
              <a:buClr>
                <a:srgbClr val="BED630"/>
              </a:buClr>
              <a:buSzPct val="118000"/>
              <a:buFont typeface="Arial" pitchFamily="34" charset="0"/>
              <a:buChar char="•"/>
            </a:pPr>
            <a:r>
              <a:rPr lang="hu-HU" sz="2400" dirty="0"/>
              <a:t> hasmenés</a:t>
            </a:r>
          </a:p>
          <a:p>
            <a:pPr lvl="0">
              <a:buClr>
                <a:srgbClr val="BED630"/>
              </a:buClr>
              <a:buSzPct val="118000"/>
              <a:buFont typeface="Arial" pitchFamily="34" charset="0"/>
              <a:buChar char="•"/>
            </a:pPr>
            <a:r>
              <a:rPr lang="hu-HU" sz="2400" dirty="0"/>
              <a:t> hasi görcsök (hasfájás)</a:t>
            </a:r>
          </a:p>
          <a:p>
            <a:pPr lvl="0">
              <a:buClr>
                <a:srgbClr val="BED630"/>
              </a:buClr>
              <a:buSzPct val="118000"/>
              <a:buFont typeface="Arial" pitchFamily="34" charset="0"/>
              <a:buChar char="•"/>
            </a:pPr>
            <a:r>
              <a:rPr lang="hu-HU" sz="2400" dirty="0"/>
              <a:t> láz </a:t>
            </a:r>
          </a:p>
        </p:txBody>
      </p:sp>
      <p:sp>
        <p:nvSpPr>
          <p:cNvPr id="18" name="Lekerekített téglalap feliratnak 17"/>
          <p:cNvSpPr/>
          <p:nvPr/>
        </p:nvSpPr>
        <p:spPr>
          <a:xfrm>
            <a:off x="3196131" y="2175641"/>
            <a:ext cx="1487869" cy="1024758"/>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hu-HU" sz="4000" i="1" baseline="30000" dirty="0">
              <a:solidFill>
                <a:schemeClr val="bg1"/>
              </a:solidFill>
            </a:endParaRPr>
          </a:p>
          <a:p>
            <a:pPr algn="ctr"/>
            <a:r>
              <a:rPr lang="hu-HU" sz="4000" i="1" baseline="30000" dirty="0">
                <a:solidFill>
                  <a:schemeClr val="bg1"/>
                </a:solidFill>
              </a:rPr>
              <a:t>Gyakran</a:t>
            </a:r>
          </a:p>
          <a:p>
            <a:pPr algn="ctr"/>
            <a:endParaRPr lang="hu-HU" sz="4000" i="1" baseline="30000" dirty="0">
              <a:solidFill>
                <a:schemeClr val="bg1"/>
              </a:solidFill>
            </a:endParaRPr>
          </a:p>
        </p:txBody>
      </p:sp>
      <p:sp>
        <p:nvSpPr>
          <p:cNvPr id="19" name="Lekerekített téglalap feliratnak 18"/>
          <p:cNvSpPr/>
          <p:nvPr/>
        </p:nvSpPr>
        <p:spPr>
          <a:xfrm>
            <a:off x="8661180" y="2175641"/>
            <a:ext cx="1487869" cy="1024758"/>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hu-HU" sz="4000" i="1" baseline="30000" dirty="0">
              <a:solidFill>
                <a:schemeClr val="bg1"/>
              </a:solidFill>
            </a:endParaRPr>
          </a:p>
          <a:p>
            <a:pPr algn="ctr"/>
            <a:r>
              <a:rPr lang="hu-HU" sz="4000" i="1" baseline="30000" dirty="0">
                <a:solidFill>
                  <a:schemeClr val="bg1"/>
                </a:solidFill>
              </a:rPr>
              <a:t>Ritkán</a:t>
            </a:r>
          </a:p>
          <a:p>
            <a:pPr algn="ctr"/>
            <a:endParaRPr lang="hu-HU" sz="4000" i="1" baseline="30000" dirty="0">
              <a:solidFill>
                <a:schemeClr val="bg1"/>
              </a:solidFill>
            </a:endParaRPr>
          </a:p>
        </p:txBody>
      </p:sp>
      <p:sp>
        <p:nvSpPr>
          <p:cNvPr id="28" name="Téglalap 27"/>
          <p:cNvSpPr/>
          <p:nvPr/>
        </p:nvSpPr>
        <p:spPr>
          <a:xfrm>
            <a:off x="8451630" y="3435012"/>
            <a:ext cx="3740370" cy="2369880"/>
          </a:xfrm>
          <a:prstGeom prst="rect">
            <a:avLst/>
          </a:prstGeom>
        </p:spPr>
        <p:txBody>
          <a:bodyPr wrap="square" anchor="ctr">
            <a:spAutoFit/>
          </a:bodyPr>
          <a:lstStyle/>
          <a:p>
            <a:pPr lvl="0">
              <a:buClr>
                <a:srgbClr val="BED630"/>
              </a:buClr>
              <a:buSzPct val="118000"/>
              <a:buFont typeface="Arial" pitchFamily="34" charset="0"/>
              <a:buChar char="•"/>
            </a:pPr>
            <a:r>
              <a:rPr lang="hu-HU" sz="2800" dirty="0"/>
              <a:t> </a:t>
            </a:r>
            <a:r>
              <a:rPr lang="hu-HU" sz="2400" dirty="0"/>
              <a:t>eszméletvesztés </a:t>
            </a:r>
          </a:p>
          <a:p>
            <a:pPr lvl="0">
              <a:buClr>
                <a:srgbClr val="BED630"/>
              </a:buClr>
              <a:buSzPct val="118000"/>
              <a:buFont typeface="Arial" pitchFamily="34" charset="0"/>
              <a:buChar char="•"/>
            </a:pPr>
            <a:r>
              <a:rPr lang="hu-HU" sz="2400" dirty="0"/>
              <a:t> kettős látás </a:t>
            </a:r>
          </a:p>
          <a:p>
            <a:pPr lvl="0">
              <a:buClr>
                <a:srgbClr val="BED630"/>
              </a:buClr>
              <a:buSzPct val="118000"/>
              <a:buFont typeface="Arial" pitchFamily="34" charset="0"/>
              <a:buChar char="•"/>
            </a:pPr>
            <a:r>
              <a:rPr lang="hu-HU" sz="2400" dirty="0"/>
              <a:t> nyálfolyás</a:t>
            </a:r>
          </a:p>
          <a:p>
            <a:pPr lvl="0">
              <a:buClr>
                <a:srgbClr val="BED630"/>
              </a:buClr>
              <a:buSzPct val="118000"/>
              <a:buFont typeface="Arial" pitchFamily="34" charset="0"/>
              <a:buChar char="•"/>
            </a:pPr>
            <a:r>
              <a:rPr lang="hu-HU" sz="2400" dirty="0"/>
              <a:t> izomgörcs,</a:t>
            </a:r>
          </a:p>
          <a:p>
            <a:pPr lvl="0">
              <a:buClr>
                <a:srgbClr val="BED630"/>
              </a:buClr>
              <a:buSzPct val="118000"/>
              <a:buFont typeface="Arial" pitchFamily="34" charset="0"/>
              <a:buChar char="•"/>
            </a:pPr>
            <a:r>
              <a:rPr lang="hu-HU" sz="2400" dirty="0"/>
              <a:t> izombénulás</a:t>
            </a:r>
          </a:p>
          <a:p>
            <a:pPr lvl="0">
              <a:buClr>
                <a:srgbClr val="BED630"/>
              </a:buClr>
              <a:buSzPct val="118000"/>
              <a:buFont typeface="Arial" pitchFamily="34" charset="0"/>
              <a:buChar char="•"/>
            </a:pPr>
            <a:r>
              <a:rPr lang="hu-HU" sz="2400" dirty="0"/>
              <a:t> zavartság</a:t>
            </a:r>
          </a:p>
        </p:txBody>
      </p:sp>
      <p:pic>
        <p:nvPicPr>
          <p:cNvPr id="3081" name="Picture 9" descr="C:\Users\Karolina\Creative Cloud Files\SZK\Tervezések\écsó_ovis program\ppt\ppt 1-6\képek\1x\hanyinger.png"/>
          <p:cNvPicPr>
            <a:picLocks noChangeAspect="1" noChangeArrowheads="1"/>
          </p:cNvPicPr>
          <p:nvPr/>
        </p:nvPicPr>
        <p:blipFill>
          <a:blip r:embed="rId3" cstate="print"/>
          <a:srcRect/>
          <a:stretch>
            <a:fillRect/>
          </a:stretch>
        </p:blipFill>
        <p:spPr bwMode="auto">
          <a:xfrm>
            <a:off x="6542235" y="2315661"/>
            <a:ext cx="1118656" cy="1118656"/>
          </a:xfrm>
          <a:prstGeom prst="rect">
            <a:avLst/>
          </a:prstGeom>
          <a:noFill/>
        </p:spPr>
      </p:pic>
      <p:pic>
        <p:nvPicPr>
          <p:cNvPr id="3082" name="Picture 10" descr="C:\Users\Karolina\Creative Cloud Files\SZK\Tervezések\écsó_ovis program\ppt\ppt 1-6\képek\1x\laz.png"/>
          <p:cNvPicPr>
            <a:picLocks noChangeAspect="1" noChangeArrowheads="1"/>
          </p:cNvPicPr>
          <p:nvPr/>
        </p:nvPicPr>
        <p:blipFill>
          <a:blip r:embed="rId4" cstate="print"/>
          <a:srcRect/>
          <a:stretch>
            <a:fillRect/>
          </a:stretch>
        </p:blipFill>
        <p:spPr bwMode="auto">
          <a:xfrm>
            <a:off x="6542235" y="4761149"/>
            <a:ext cx="1118656" cy="1118656"/>
          </a:xfrm>
          <a:prstGeom prst="rect">
            <a:avLst/>
          </a:prstGeom>
          <a:noFill/>
        </p:spPr>
      </p:pic>
      <p:pic>
        <p:nvPicPr>
          <p:cNvPr id="21" name="Picture 3" descr="C:\Users\Karolina\Creative Cloud Files\SZK\écsó_ovis program\ppt\Mese habbal ppt\mese habbal ppt képek\hasfajas.png"/>
          <p:cNvPicPr>
            <a:picLocks noChangeAspect="1" noChangeArrowheads="1"/>
          </p:cNvPicPr>
          <p:nvPr/>
        </p:nvPicPr>
        <p:blipFill>
          <a:blip r:embed="rId5" cstate="print"/>
          <a:srcRect b="14662"/>
          <a:stretch>
            <a:fillRect/>
          </a:stretch>
        </p:blipFill>
        <p:spPr bwMode="auto">
          <a:xfrm>
            <a:off x="6590706" y="3570513"/>
            <a:ext cx="1213108" cy="1054439"/>
          </a:xfrm>
          <a:prstGeom prst="rect">
            <a:avLst/>
          </a:prstGeom>
          <a:noFill/>
        </p:spPr>
      </p:pic>
    </p:spTree>
    <p:extLst>
      <p:ext uri="{BB962C8B-B14F-4D97-AF65-F5344CB8AC3E}">
        <p14:creationId xmlns:p14="http://schemas.microsoft.com/office/powerpoint/2010/main" xmlns="" val="162361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3</a:t>
            </a:fld>
            <a:endParaRPr lang="hu-HU" sz="2400" b="1" dirty="0">
              <a:solidFill>
                <a:schemeClr val="bg1"/>
              </a:solidFill>
            </a:endParaRPr>
          </a:p>
        </p:txBody>
      </p:sp>
      <p:sp>
        <p:nvSpPr>
          <p:cNvPr id="20" name="Szövegdoboz 19"/>
          <p:cNvSpPr txBox="1"/>
          <p:nvPr/>
        </p:nvSpPr>
        <p:spPr>
          <a:xfrm>
            <a:off x="2212623" y="281822"/>
            <a:ext cx="9979377" cy="461665"/>
          </a:xfrm>
          <a:prstGeom prst="rect">
            <a:avLst/>
          </a:prstGeom>
          <a:noFill/>
        </p:spPr>
        <p:txBody>
          <a:bodyPr wrap="square" rtlCol="0">
            <a:spAutoFit/>
          </a:bodyPr>
          <a:lstStyle/>
          <a:p>
            <a:pPr algn="ctr"/>
            <a:r>
              <a:rPr lang="hu-HU" sz="3600" b="1" i="1" baseline="30000" dirty="0"/>
              <a:t>Tudtad?</a:t>
            </a:r>
          </a:p>
        </p:txBody>
      </p:sp>
      <p:sp>
        <p:nvSpPr>
          <p:cNvPr id="31" name="Lekerekített téglalap feliratnak 30"/>
          <p:cNvSpPr/>
          <p:nvPr/>
        </p:nvSpPr>
        <p:spPr>
          <a:xfrm>
            <a:off x="2629557" y="1352550"/>
            <a:ext cx="2995448" cy="1994995"/>
          </a:xfrm>
          <a:prstGeom prst="wedgeRoundRectCallout">
            <a:avLst>
              <a:gd name="adj1" fmla="val -12564"/>
              <a:gd name="adj2" fmla="val 61982"/>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3600" b="1" i="1" baseline="30000" dirty="0">
                <a:solidFill>
                  <a:schemeClr val="bg1"/>
                </a:solidFill>
              </a:rPr>
              <a:t>Évente minden 3. ember szembesül élelmiszer eredetű megbetegedés tüneteivel…</a:t>
            </a:r>
          </a:p>
        </p:txBody>
      </p:sp>
      <p:pic>
        <p:nvPicPr>
          <p:cNvPr id="32" name="Picture 2" descr="C:\Users\szemank\Creative Cloud Files\SZK\écsó_ovis program\ppt\ppt 1-6\képek\lany.png"/>
          <p:cNvPicPr>
            <a:picLocks noChangeAspect="1" noChangeArrowheads="1"/>
          </p:cNvPicPr>
          <p:nvPr/>
        </p:nvPicPr>
        <p:blipFill>
          <a:blip r:embed="rId3" cstate="print"/>
          <a:srcRect b="54868"/>
          <a:stretch>
            <a:fillRect/>
          </a:stretch>
        </p:blipFill>
        <p:spPr bwMode="auto">
          <a:xfrm>
            <a:off x="2779823" y="3704897"/>
            <a:ext cx="2529278" cy="2443655"/>
          </a:xfrm>
          <a:prstGeom prst="rect">
            <a:avLst/>
          </a:prstGeom>
          <a:noFill/>
        </p:spPr>
      </p:pic>
      <p:sp>
        <p:nvSpPr>
          <p:cNvPr id="11" name="Lekerekített téglalap feliratnak 10"/>
          <p:cNvSpPr/>
          <p:nvPr/>
        </p:nvSpPr>
        <p:spPr>
          <a:xfrm>
            <a:off x="5868057" y="4819650"/>
            <a:ext cx="5866743" cy="1066800"/>
          </a:xfrm>
          <a:prstGeom prst="wedgeRoundRectCallout">
            <a:avLst>
              <a:gd name="adj1" fmla="val -60100"/>
              <a:gd name="adj2" fmla="val -48344"/>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3600" b="1" i="1" baseline="30000" dirty="0">
                <a:solidFill>
                  <a:schemeClr val="bg1"/>
                </a:solidFill>
              </a:rPr>
              <a:t>…az események 70-80%-a a háztartások nem megfelelő élelmiszer- és ételkezelési gyakorlatára vezethetők vissza.</a:t>
            </a:r>
          </a:p>
        </p:txBody>
      </p:sp>
      <p:graphicFrame>
        <p:nvGraphicFramePr>
          <p:cNvPr id="13" name="Diagram 12"/>
          <p:cNvGraphicFramePr/>
          <p:nvPr/>
        </p:nvGraphicFramePr>
        <p:xfrm>
          <a:off x="4972050" y="728994"/>
          <a:ext cx="7715250" cy="53289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6236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4</a:t>
            </a:fld>
            <a:endParaRPr lang="hu-HU" sz="2400" b="1" dirty="0">
              <a:solidFill>
                <a:schemeClr val="bg1"/>
              </a:solidFill>
            </a:endParaRPr>
          </a:p>
        </p:txBody>
      </p:sp>
      <p:sp>
        <p:nvSpPr>
          <p:cNvPr id="20" name="Szövegdoboz 19"/>
          <p:cNvSpPr txBox="1"/>
          <p:nvPr/>
        </p:nvSpPr>
        <p:spPr>
          <a:xfrm>
            <a:off x="2212623" y="281822"/>
            <a:ext cx="9979377" cy="461665"/>
          </a:xfrm>
          <a:prstGeom prst="rect">
            <a:avLst/>
          </a:prstGeom>
          <a:noFill/>
        </p:spPr>
        <p:txBody>
          <a:bodyPr wrap="square" rtlCol="0">
            <a:spAutoFit/>
          </a:bodyPr>
          <a:lstStyle/>
          <a:p>
            <a:pPr algn="ctr"/>
            <a:r>
              <a:rPr lang="hu-HU" sz="3600" b="1" i="1" baseline="30000" dirty="0"/>
              <a:t>Ételfertőzés vagy mérgezés?</a:t>
            </a:r>
          </a:p>
        </p:txBody>
      </p:sp>
      <p:sp>
        <p:nvSpPr>
          <p:cNvPr id="10" name="Szövegdoboz 9"/>
          <p:cNvSpPr txBox="1"/>
          <p:nvPr/>
        </p:nvSpPr>
        <p:spPr>
          <a:xfrm>
            <a:off x="2286001" y="933145"/>
            <a:ext cx="9905999" cy="954107"/>
          </a:xfrm>
          <a:prstGeom prst="rect">
            <a:avLst/>
          </a:prstGeom>
          <a:noFill/>
        </p:spPr>
        <p:txBody>
          <a:bodyPr wrap="square" rtlCol="0">
            <a:spAutoFit/>
          </a:bodyPr>
          <a:lstStyle/>
          <a:p>
            <a:pPr algn="ctr"/>
            <a:r>
              <a:rPr lang="hu-HU" sz="2800" b="1" i="1" dirty="0"/>
              <a:t>Az élő baktérium a szervezetben tovább szaporodva káros anyagokat termel.</a:t>
            </a:r>
          </a:p>
        </p:txBody>
      </p:sp>
      <p:sp>
        <p:nvSpPr>
          <p:cNvPr id="12" name="Téglalap 11"/>
          <p:cNvSpPr/>
          <p:nvPr/>
        </p:nvSpPr>
        <p:spPr>
          <a:xfrm>
            <a:off x="2510331" y="2280343"/>
            <a:ext cx="5395420" cy="1200329"/>
          </a:xfrm>
          <a:prstGeom prst="rect">
            <a:avLst/>
          </a:prstGeom>
        </p:spPr>
        <p:txBody>
          <a:bodyPr wrap="square" anchor="ctr">
            <a:spAutoFit/>
          </a:bodyPr>
          <a:lstStyle/>
          <a:p>
            <a:pPr lvl="0">
              <a:buClr>
                <a:srgbClr val="BED630"/>
              </a:buClr>
              <a:buSzPct val="118000"/>
              <a:buFont typeface="Arial" pitchFamily="34" charset="0"/>
              <a:buChar char="•"/>
            </a:pPr>
            <a:r>
              <a:rPr lang="hu-HU" sz="2400" dirty="0"/>
              <a:t> kórokozók által előállított méreganyag</a:t>
            </a:r>
          </a:p>
          <a:p>
            <a:pPr lvl="0">
              <a:buClr>
                <a:srgbClr val="BED630"/>
              </a:buClr>
              <a:buSzPct val="118000"/>
              <a:buFont typeface="Arial" pitchFamily="34" charset="0"/>
              <a:buChar char="•"/>
            </a:pPr>
            <a:r>
              <a:rPr lang="hu-HU" sz="2400" dirty="0"/>
              <a:t> egészségre veszélyes vegyi anyag</a:t>
            </a:r>
          </a:p>
          <a:p>
            <a:pPr lvl="0">
              <a:buClr>
                <a:srgbClr val="BED630"/>
              </a:buClr>
              <a:buSzPct val="118000"/>
              <a:buFont typeface="Arial" pitchFamily="34" charset="0"/>
              <a:buChar char="•"/>
            </a:pPr>
            <a:r>
              <a:rPr lang="hu-HU" sz="2400" dirty="0"/>
              <a:t> mérgező gomba</a:t>
            </a:r>
          </a:p>
        </p:txBody>
      </p:sp>
      <p:pic>
        <p:nvPicPr>
          <p:cNvPr id="1026" name="Picture 2" descr="C:\Users\Karolina\Creative Cloud Files\SZK\Tervezések\écsó_ovis program\ppt\ppt 1-6\képek\peneszes kenyer.png"/>
          <p:cNvPicPr>
            <a:picLocks noChangeAspect="1" noChangeArrowheads="1"/>
          </p:cNvPicPr>
          <p:nvPr/>
        </p:nvPicPr>
        <p:blipFill>
          <a:blip r:embed="rId3" cstate="print"/>
          <a:srcRect/>
          <a:stretch>
            <a:fillRect/>
          </a:stretch>
        </p:blipFill>
        <p:spPr bwMode="auto">
          <a:xfrm>
            <a:off x="6867552" y="3086100"/>
            <a:ext cx="4143757" cy="2700338"/>
          </a:xfrm>
          <a:prstGeom prst="rect">
            <a:avLst/>
          </a:prstGeom>
          <a:noFill/>
        </p:spPr>
      </p:pic>
      <p:pic>
        <p:nvPicPr>
          <p:cNvPr id="1027" name="Picture 3" descr="C:\Users\Karolina\Creative Cloud Files\SZK\Tervezések\écsó_ovis program\ppt\ppt 1-6\képek\peneszes sajt.png"/>
          <p:cNvPicPr>
            <a:picLocks noChangeAspect="1" noChangeArrowheads="1"/>
          </p:cNvPicPr>
          <p:nvPr/>
        </p:nvPicPr>
        <p:blipFill>
          <a:blip r:embed="rId4" cstate="print"/>
          <a:srcRect/>
          <a:stretch>
            <a:fillRect/>
          </a:stretch>
        </p:blipFill>
        <p:spPr bwMode="auto">
          <a:xfrm>
            <a:off x="4548465" y="3754334"/>
            <a:ext cx="3033435" cy="1776515"/>
          </a:xfrm>
          <a:prstGeom prst="rect">
            <a:avLst/>
          </a:prstGeom>
          <a:noFill/>
        </p:spPr>
      </p:pic>
    </p:spTree>
    <p:extLst>
      <p:ext uri="{BB962C8B-B14F-4D97-AF65-F5344CB8AC3E}">
        <p14:creationId xmlns:p14="http://schemas.microsoft.com/office/powerpoint/2010/main" xmlns="" val="162361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5</a:t>
            </a:fld>
            <a:endParaRPr lang="hu-HU" sz="2400" b="1" dirty="0">
              <a:solidFill>
                <a:schemeClr val="bg1"/>
              </a:solidFill>
            </a:endParaRPr>
          </a:p>
        </p:txBody>
      </p:sp>
      <p:sp>
        <p:nvSpPr>
          <p:cNvPr id="20" name="Szövegdoboz 19"/>
          <p:cNvSpPr txBox="1"/>
          <p:nvPr/>
        </p:nvSpPr>
        <p:spPr>
          <a:xfrm>
            <a:off x="2212623" y="281822"/>
            <a:ext cx="9979377" cy="461665"/>
          </a:xfrm>
          <a:prstGeom prst="rect">
            <a:avLst/>
          </a:prstGeom>
          <a:noFill/>
        </p:spPr>
        <p:txBody>
          <a:bodyPr wrap="square" rtlCol="0">
            <a:spAutoFit/>
          </a:bodyPr>
          <a:lstStyle/>
          <a:p>
            <a:pPr algn="ctr"/>
            <a:r>
              <a:rPr lang="hu-HU" sz="3600" b="1" i="1" baseline="30000" dirty="0"/>
              <a:t>Élelmiszerromlás jelei</a:t>
            </a:r>
          </a:p>
        </p:txBody>
      </p:sp>
      <p:sp>
        <p:nvSpPr>
          <p:cNvPr id="8" name="Szövegdoboz 7"/>
          <p:cNvSpPr txBox="1"/>
          <p:nvPr/>
        </p:nvSpPr>
        <p:spPr>
          <a:xfrm>
            <a:off x="2249312" y="933145"/>
            <a:ext cx="9905999" cy="954107"/>
          </a:xfrm>
          <a:prstGeom prst="rect">
            <a:avLst/>
          </a:prstGeom>
          <a:noFill/>
        </p:spPr>
        <p:txBody>
          <a:bodyPr wrap="square" rtlCol="0">
            <a:spAutoFit/>
          </a:bodyPr>
          <a:lstStyle/>
          <a:p>
            <a:pPr algn="ctr"/>
            <a:r>
              <a:rPr lang="hu-HU" sz="2800" b="1" i="1" dirty="0"/>
              <a:t>Olyan változás, amely az élelmiszert emberi fogyasztásra alkalmatlanná teszi.</a:t>
            </a:r>
          </a:p>
        </p:txBody>
      </p:sp>
      <p:sp>
        <p:nvSpPr>
          <p:cNvPr id="11" name="Téglalap 10"/>
          <p:cNvSpPr/>
          <p:nvPr/>
        </p:nvSpPr>
        <p:spPr>
          <a:xfrm>
            <a:off x="2338881" y="3493709"/>
            <a:ext cx="2823669" cy="1200329"/>
          </a:xfrm>
          <a:prstGeom prst="rect">
            <a:avLst/>
          </a:prstGeom>
        </p:spPr>
        <p:txBody>
          <a:bodyPr wrap="square" anchor="ctr">
            <a:spAutoFit/>
          </a:bodyPr>
          <a:lstStyle/>
          <a:p>
            <a:pPr lvl="0">
              <a:buClr>
                <a:srgbClr val="BED630"/>
              </a:buClr>
              <a:buSzPct val="118000"/>
              <a:buFont typeface="Arial" pitchFamily="34" charset="0"/>
              <a:buChar char="•"/>
            </a:pPr>
            <a:r>
              <a:rPr lang="hu-HU" sz="2400" dirty="0"/>
              <a:t> keseredés, </a:t>
            </a:r>
          </a:p>
          <a:p>
            <a:pPr lvl="0">
              <a:buClr>
                <a:srgbClr val="BED630"/>
              </a:buClr>
              <a:buSzPct val="118000"/>
              <a:buFont typeface="Arial" pitchFamily="34" charset="0"/>
              <a:buChar char="•"/>
            </a:pPr>
            <a:r>
              <a:rPr lang="hu-HU" sz="2400" dirty="0"/>
              <a:t> savanyodás, </a:t>
            </a:r>
          </a:p>
          <a:p>
            <a:pPr lvl="0">
              <a:buClr>
                <a:srgbClr val="BED630"/>
              </a:buClr>
              <a:buSzPct val="118000"/>
              <a:buFont typeface="Arial" pitchFamily="34" charset="0"/>
              <a:buChar char="•"/>
            </a:pPr>
            <a:r>
              <a:rPr lang="hu-HU" sz="2400" dirty="0"/>
              <a:t> édes vagy dohos </a:t>
            </a:r>
          </a:p>
        </p:txBody>
      </p:sp>
      <p:sp>
        <p:nvSpPr>
          <p:cNvPr id="12" name="Lekerekített téglalap feliratnak 11"/>
          <p:cNvSpPr/>
          <p:nvPr/>
        </p:nvSpPr>
        <p:spPr>
          <a:xfrm>
            <a:off x="2338881" y="2232791"/>
            <a:ext cx="1487869" cy="1024758"/>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hu-HU" sz="4000" i="1" baseline="30000" dirty="0">
              <a:solidFill>
                <a:schemeClr val="bg1"/>
              </a:solidFill>
            </a:endParaRPr>
          </a:p>
          <a:p>
            <a:pPr algn="ctr"/>
            <a:r>
              <a:rPr lang="hu-HU" sz="4000" i="1" baseline="30000" dirty="0">
                <a:solidFill>
                  <a:schemeClr val="bg1"/>
                </a:solidFill>
              </a:rPr>
              <a:t>Íz</a:t>
            </a:r>
          </a:p>
          <a:p>
            <a:pPr algn="ctr"/>
            <a:endParaRPr lang="hu-HU" sz="4000" i="1" baseline="30000" dirty="0">
              <a:solidFill>
                <a:schemeClr val="bg1"/>
              </a:solidFill>
            </a:endParaRPr>
          </a:p>
        </p:txBody>
      </p:sp>
      <p:sp>
        <p:nvSpPr>
          <p:cNvPr id="13" name="Téglalap 12"/>
          <p:cNvSpPr/>
          <p:nvPr/>
        </p:nvSpPr>
        <p:spPr>
          <a:xfrm>
            <a:off x="5786931" y="3531809"/>
            <a:ext cx="2499819" cy="1200329"/>
          </a:xfrm>
          <a:prstGeom prst="rect">
            <a:avLst/>
          </a:prstGeom>
        </p:spPr>
        <p:txBody>
          <a:bodyPr wrap="square" anchor="ctr">
            <a:spAutoFit/>
          </a:bodyPr>
          <a:lstStyle/>
          <a:p>
            <a:pPr lvl="0">
              <a:buClr>
                <a:srgbClr val="BED630"/>
              </a:buClr>
              <a:buSzPct val="118000"/>
              <a:buFont typeface="Arial" pitchFamily="34" charset="0"/>
              <a:buChar char="•"/>
            </a:pPr>
            <a:r>
              <a:rPr lang="hu-HU" sz="2400" dirty="0"/>
              <a:t> hártyaképződés, </a:t>
            </a:r>
          </a:p>
          <a:p>
            <a:pPr lvl="0">
              <a:buClr>
                <a:srgbClr val="BED630"/>
              </a:buClr>
              <a:buSzPct val="118000"/>
              <a:buFont typeface="Arial" pitchFamily="34" charset="0"/>
              <a:buChar char="•"/>
            </a:pPr>
            <a:r>
              <a:rPr lang="hu-HU" sz="2400" dirty="0"/>
              <a:t> zavarosodás, nyálkásodás </a:t>
            </a:r>
          </a:p>
        </p:txBody>
      </p:sp>
      <p:sp>
        <p:nvSpPr>
          <p:cNvPr id="14" name="Lekerekített téglalap feliratnak 13"/>
          <p:cNvSpPr/>
          <p:nvPr/>
        </p:nvSpPr>
        <p:spPr>
          <a:xfrm>
            <a:off x="5824517" y="2270891"/>
            <a:ext cx="1622248" cy="1024758"/>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hu-HU" sz="4000" i="1" baseline="30000" dirty="0">
              <a:solidFill>
                <a:schemeClr val="bg1"/>
              </a:solidFill>
            </a:endParaRPr>
          </a:p>
          <a:p>
            <a:pPr algn="ctr"/>
            <a:r>
              <a:rPr lang="hu-HU" sz="4000" i="1" baseline="30000" dirty="0">
                <a:solidFill>
                  <a:schemeClr val="bg1"/>
                </a:solidFill>
              </a:rPr>
              <a:t>Állomány</a:t>
            </a:r>
          </a:p>
          <a:p>
            <a:pPr algn="ctr"/>
            <a:endParaRPr lang="hu-HU" sz="4000" i="1" baseline="30000" dirty="0">
              <a:solidFill>
                <a:schemeClr val="bg1"/>
              </a:solidFill>
            </a:endParaRPr>
          </a:p>
        </p:txBody>
      </p:sp>
      <p:sp>
        <p:nvSpPr>
          <p:cNvPr id="15" name="Téglalap 14"/>
          <p:cNvSpPr/>
          <p:nvPr/>
        </p:nvSpPr>
        <p:spPr>
          <a:xfrm>
            <a:off x="9025431" y="3493709"/>
            <a:ext cx="3166569" cy="830997"/>
          </a:xfrm>
          <a:prstGeom prst="rect">
            <a:avLst/>
          </a:prstGeom>
        </p:spPr>
        <p:txBody>
          <a:bodyPr wrap="square" anchor="ctr">
            <a:spAutoFit/>
          </a:bodyPr>
          <a:lstStyle/>
          <a:p>
            <a:pPr lvl="0">
              <a:buClr>
                <a:srgbClr val="BED630"/>
              </a:buClr>
              <a:buSzPct val="118000"/>
              <a:buFont typeface="Arial" pitchFamily="34" charset="0"/>
              <a:buChar char="•"/>
            </a:pPr>
            <a:r>
              <a:rPr lang="hu-HU" sz="2400" dirty="0"/>
              <a:t>a mikroba jellegére is következtethetünk. </a:t>
            </a:r>
          </a:p>
        </p:txBody>
      </p:sp>
      <p:sp>
        <p:nvSpPr>
          <p:cNvPr id="16" name="Lekerekített téglalap feliratnak 15"/>
          <p:cNvSpPr/>
          <p:nvPr/>
        </p:nvSpPr>
        <p:spPr>
          <a:xfrm>
            <a:off x="9025431" y="2232791"/>
            <a:ext cx="2404568" cy="1024758"/>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4000" i="1" baseline="30000" dirty="0">
                <a:solidFill>
                  <a:schemeClr val="bg1"/>
                </a:solidFill>
              </a:rPr>
              <a:t>Szín- és szagváltozás</a:t>
            </a:r>
          </a:p>
        </p:txBody>
      </p:sp>
      <p:pic>
        <p:nvPicPr>
          <p:cNvPr id="17" name="Picture 3" descr="C:\Users\Karolina\Creative Cloud Files\SZK\Tervezések\écsó_ovis program\ppt\ppt 1-6\képek\peneszes sajt.png"/>
          <p:cNvPicPr>
            <a:picLocks noChangeAspect="1" noChangeArrowheads="1"/>
          </p:cNvPicPr>
          <p:nvPr/>
        </p:nvPicPr>
        <p:blipFill>
          <a:blip r:embed="rId3" cstate="print"/>
          <a:srcRect/>
          <a:stretch>
            <a:fillRect/>
          </a:stretch>
        </p:blipFill>
        <p:spPr bwMode="auto">
          <a:xfrm>
            <a:off x="9120465" y="4634115"/>
            <a:ext cx="2214285" cy="1296784"/>
          </a:xfrm>
          <a:prstGeom prst="rect">
            <a:avLst/>
          </a:prstGeom>
          <a:noFill/>
        </p:spPr>
      </p:pic>
      <p:pic>
        <p:nvPicPr>
          <p:cNvPr id="2" name="Picture 2" descr="C:\Users\Karolina\Creative Cloud Files\SZK\Tervezések\écsó_ovis program\ppt\ppt 1-6\képek\1x\Asset 2.png"/>
          <p:cNvPicPr>
            <a:picLocks noChangeAspect="1" noChangeArrowheads="1"/>
          </p:cNvPicPr>
          <p:nvPr/>
        </p:nvPicPr>
        <p:blipFill>
          <a:blip r:embed="rId4" cstate="print"/>
          <a:srcRect/>
          <a:stretch>
            <a:fillRect/>
          </a:stretch>
        </p:blipFill>
        <p:spPr bwMode="auto">
          <a:xfrm rot="3052113">
            <a:off x="2960441" y="4588156"/>
            <a:ext cx="1297982" cy="1720292"/>
          </a:xfrm>
          <a:prstGeom prst="rect">
            <a:avLst/>
          </a:prstGeom>
          <a:noFill/>
        </p:spPr>
      </p:pic>
      <p:pic>
        <p:nvPicPr>
          <p:cNvPr id="2051" name="Picture 3" descr="C:\Users\Karolina\Creative Cloud Files\SZK\Tervezések\écsó_ovis program\ppt\ppt 1-6\képek\1x\Asset 3.png"/>
          <p:cNvPicPr>
            <a:picLocks noChangeAspect="1" noChangeArrowheads="1"/>
          </p:cNvPicPr>
          <p:nvPr/>
        </p:nvPicPr>
        <p:blipFill>
          <a:blip r:embed="rId5" cstate="print"/>
          <a:srcRect/>
          <a:stretch>
            <a:fillRect/>
          </a:stretch>
        </p:blipFill>
        <p:spPr bwMode="auto">
          <a:xfrm rot="19693435">
            <a:off x="6010274" y="4648200"/>
            <a:ext cx="1379514" cy="1538288"/>
          </a:xfrm>
          <a:prstGeom prst="rect">
            <a:avLst/>
          </a:prstGeom>
          <a:noFill/>
        </p:spPr>
      </p:pic>
    </p:spTree>
    <p:extLst>
      <p:ext uri="{BB962C8B-B14F-4D97-AF65-F5344CB8AC3E}">
        <p14:creationId xmlns:p14="http://schemas.microsoft.com/office/powerpoint/2010/main" xmlns="" val="162361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6</a:t>
            </a:fld>
            <a:endParaRPr lang="hu-HU" sz="2400" b="1" dirty="0">
              <a:solidFill>
                <a:schemeClr val="bg1"/>
              </a:solidFill>
            </a:endParaRPr>
          </a:p>
        </p:txBody>
      </p:sp>
      <p:sp>
        <p:nvSpPr>
          <p:cNvPr id="20" name="Szövegdoboz 19"/>
          <p:cNvSpPr txBox="1"/>
          <p:nvPr/>
        </p:nvSpPr>
        <p:spPr>
          <a:xfrm>
            <a:off x="2212623" y="281822"/>
            <a:ext cx="9979377" cy="461665"/>
          </a:xfrm>
          <a:prstGeom prst="rect">
            <a:avLst/>
          </a:prstGeom>
          <a:noFill/>
        </p:spPr>
        <p:txBody>
          <a:bodyPr wrap="square" rtlCol="0">
            <a:spAutoFit/>
          </a:bodyPr>
          <a:lstStyle/>
          <a:p>
            <a:pPr algn="ctr"/>
            <a:r>
              <a:rPr lang="hu-HU" sz="3600" b="1" i="1" baseline="30000" dirty="0"/>
              <a:t>Élelmiszerromlás jelei</a:t>
            </a:r>
          </a:p>
        </p:txBody>
      </p:sp>
      <p:sp>
        <p:nvSpPr>
          <p:cNvPr id="8" name="Szövegdoboz 7"/>
          <p:cNvSpPr txBox="1"/>
          <p:nvPr/>
        </p:nvSpPr>
        <p:spPr>
          <a:xfrm>
            <a:off x="2249312" y="933145"/>
            <a:ext cx="9905999" cy="954107"/>
          </a:xfrm>
          <a:prstGeom prst="rect">
            <a:avLst/>
          </a:prstGeom>
          <a:noFill/>
        </p:spPr>
        <p:txBody>
          <a:bodyPr wrap="square" rtlCol="0">
            <a:spAutoFit/>
          </a:bodyPr>
          <a:lstStyle/>
          <a:p>
            <a:pPr algn="ctr"/>
            <a:r>
              <a:rPr lang="hu-HU" sz="2800" b="1" i="1" dirty="0"/>
              <a:t>Olyan változás, amely az élelmiszert emberi fogyasztásra alkalmatlanná teszi.</a:t>
            </a:r>
          </a:p>
        </p:txBody>
      </p:sp>
      <p:sp>
        <p:nvSpPr>
          <p:cNvPr id="10" name="Téglalap 9"/>
          <p:cNvSpPr/>
          <p:nvPr/>
        </p:nvSpPr>
        <p:spPr>
          <a:xfrm>
            <a:off x="2605580" y="2456080"/>
            <a:ext cx="9167319" cy="2677656"/>
          </a:xfrm>
          <a:prstGeom prst="rect">
            <a:avLst/>
          </a:prstGeom>
        </p:spPr>
        <p:txBody>
          <a:bodyPr wrap="square" anchor="ctr">
            <a:spAutoFit/>
          </a:bodyPr>
          <a:lstStyle/>
          <a:p>
            <a:pPr lvl="0">
              <a:buClr>
                <a:srgbClr val="BED630"/>
              </a:buClr>
              <a:buSzPct val="118000"/>
              <a:buFont typeface="Arial" pitchFamily="34" charset="0"/>
              <a:buChar char="•"/>
            </a:pPr>
            <a:r>
              <a:rPr lang="hu-HU" sz="2400" dirty="0"/>
              <a:t> A romlás megelőzhető, késleltethető tartósítási eljárásokkal, tartósítószerek alkalmazásával, szakszerű tárolással.</a:t>
            </a:r>
            <a:br>
              <a:rPr lang="hu-HU" sz="2400" dirty="0"/>
            </a:br>
            <a:endParaRPr lang="hu-HU" sz="2400" dirty="0"/>
          </a:p>
          <a:p>
            <a:pPr lvl="0">
              <a:buClr>
                <a:srgbClr val="BED630"/>
              </a:buClr>
              <a:buSzPct val="118000"/>
              <a:buFont typeface="Arial" pitchFamily="34" charset="0"/>
              <a:buChar char="•"/>
            </a:pPr>
            <a:r>
              <a:rPr lang="hu-HU" sz="2400" dirty="0"/>
              <a:t> Nem minden tartósításra szolgáló szer mesterséges. Pl. a só és a cukor is segít megőrizni az élelmiszerek fogyaszthatóságát. A szabályoknak megfelelően alkalmazott egyéb tartósítószerekkel sincs megbetegedést okozó hatása.</a:t>
            </a:r>
          </a:p>
        </p:txBody>
      </p:sp>
    </p:spTree>
    <p:extLst>
      <p:ext uri="{BB962C8B-B14F-4D97-AF65-F5344CB8AC3E}">
        <p14:creationId xmlns:p14="http://schemas.microsoft.com/office/powerpoint/2010/main" xmlns="" val="162361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zis 11"/>
          <p:cNvSpPr/>
          <p:nvPr/>
        </p:nvSpPr>
        <p:spPr>
          <a:xfrm>
            <a:off x="5086350" y="3314700"/>
            <a:ext cx="3810000" cy="1028700"/>
          </a:xfrm>
          <a:prstGeom prst="ellipse">
            <a:avLst/>
          </a:prstGeom>
          <a:solidFill>
            <a:schemeClr val="bg1">
              <a:lumMod val="95000"/>
            </a:schemeClr>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         </a:t>
            </a:r>
          </a:p>
        </p:txBody>
      </p:sp>
      <p:sp>
        <p:nvSpPr>
          <p:cNvPr id="5" name="Szövegdoboz 4"/>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7</a:t>
            </a:fld>
            <a:endParaRPr lang="hu-HU" sz="2400" b="1" dirty="0">
              <a:solidFill>
                <a:schemeClr val="bg1"/>
              </a:solidFill>
            </a:endParaRPr>
          </a:p>
        </p:txBody>
      </p:sp>
      <p:sp>
        <p:nvSpPr>
          <p:cNvPr id="20" name="Szövegdoboz 19"/>
          <p:cNvSpPr txBox="1"/>
          <p:nvPr/>
        </p:nvSpPr>
        <p:spPr>
          <a:xfrm>
            <a:off x="2212623" y="281822"/>
            <a:ext cx="9979377" cy="461665"/>
          </a:xfrm>
          <a:prstGeom prst="rect">
            <a:avLst/>
          </a:prstGeom>
          <a:noFill/>
        </p:spPr>
        <p:txBody>
          <a:bodyPr wrap="square" rtlCol="0">
            <a:spAutoFit/>
          </a:bodyPr>
          <a:lstStyle/>
          <a:p>
            <a:pPr algn="ctr"/>
            <a:r>
              <a:rPr lang="hu-HU" sz="3600" b="1" i="1" baseline="30000" dirty="0"/>
              <a:t>Fertőzések gyakori forrásai</a:t>
            </a:r>
          </a:p>
        </p:txBody>
      </p:sp>
      <p:sp>
        <p:nvSpPr>
          <p:cNvPr id="8" name="Szövegdoboz 7"/>
          <p:cNvSpPr txBox="1"/>
          <p:nvPr/>
        </p:nvSpPr>
        <p:spPr>
          <a:xfrm>
            <a:off x="2249312" y="933145"/>
            <a:ext cx="9905999" cy="954107"/>
          </a:xfrm>
          <a:prstGeom prst="rect">
            <a:avLst/>
          </a:prstGeom>
          <a:noFill/>
        </p:spPr>
        <p:txBody>
          <a:bodyPr wrap="square" rtlCol="0">
            <a:spAutoFit/>
          </a:bodyPr>
          <a:lstStyle/>
          <a:p>
            <a:pPr algn="ctr"/>
            <a:r>
              <a:rPr lang="hu-HU" sz="2800" b="1" i="1" dirty="0"/>
              <a:t>Nem megfelelően átsütött vagy átfőzött</a:t>
            </a:r>
          </a:p>
          <a:p>
            <a:pPr algn="ctr"/>
            <a:r>
              <a:rPr lang="hu-HU" sz="2800" b="1" i="1" dirty="0"/>
              <a:t>tojástartalmú, valamint hústartalmú ételek.</a:t>
            </a:r>
          </a:p>
        </p:txBody>
      </p:sp>
      <p:sp>
        <p:nvSpPr>
          <p:cNvPr id="10" name="Téglalap 9"/>
          <p:cNvSpPr/>
          <p:nvPr/>
        </p:nvSpPr>
        <p:spPr>
          <a:xfrm>
            <a:off x="2262681" y="2390774"/>
            <a:ext cx="3204670" cy="1569660"/>
          </a:xfrm>
          <a:prstGeom prst="rect">
            <a:avLst/>
          </a:prstGeom>
        </p:spPr>
        <p:txBody>
          <a:bodyPr wrap="square" anchor="ctr">
            <a:spAutoFit/>
          </a:bodyPr>
          <a:lstStyle/>
          <a:p>
            <a:pPr lvl="0">
              <a:buClr>
                <a:srgbClr val="BED630"/>
              </a:buClr>
              <a:buSzPct val="118000"/>
              <a:buFont typeface="Arial" pitchFamily="34" charset="0"/>
              <a:buChar char="•"/>
            </a:pPr>
            <a:r>
              <a:rPr lang="hu-HU" sz="2400" dirty="0"/>
              <a:t> tojáskrémes, tojáshabos sütemények, madártej, tojásos galuska, házi majonéz</a:t>
            </a:r>
          </a:p>
        </p:txBody>
      </p:sp>
      <p:sp>
        <p:nvSpPr>
          <p:cNvPr id="6" name="Téglalap 5"/>
          <p:cNvSpPr/>
          <p:nvPr/>
        </p:nvSpPr>
        <p:spPr>
          <a:xfrm>
            <a:off x="8915400" y="2390774"/>
            <a:ext cx="3276600" cy="1569660"/>
          </a:xfrm>
          <a:prstGeom prst="rect">
            <a:avLst/>
          </a:prstGeom>
        </p:spPr>
        <p:txBody>
          <a:bodyPr wrap="square" anchor="ctr">
            <a:spAutoFit/>
          </a:bodyPr>
          <a:lstStyle/>
          <a:p>
            <a:pPr lvl="0">
              <a:buClr>
                <a:srgbClr val="BED630"/>
              </a:buClr>
              <a:buSzPct val="118000"/>
              <a:buFont typeface="Arial" pitchFamily="34" charset="0"/>
              <a:buChar char="•"/>
            </a:pPr>
            <a:r>
              <a:rPr lang="hu-HU" sz="2400" dirty="0"/>
              <a:t> vagdalt, hamburger, és az egyben sült húsok, illetve a nyers húst tartalmazó étel</a:t>
            </a:r>
          </a:p>
        </p:txBody>
      </p:sp>
      <p:sp>
        <p:nvSpPr>
          <p:cNvPr id="7" name="Téglalap 6"/>
          <p:cNvSpPr/>
          <p:nvPr/>
        </p:nvSpPr>
        <p:spPr>
          <a:xfrm>
            <a:off x="2247900" y="4813993"/>
            <a:ext cx="9944100" cy="1200329"/>
          </a:xfrm>
          <a:prstGeom prst="rect">
            <a:avLst/>
          </a:prstGeom>
        </p:spPr>
        <p:txBody>
          <a:bodyPr wrap="square" anchor="ctr">
            <a:spAutoFit/>
          </a:bodyPr>
          <a:lstStyle/>
          <a:p>
            <a:pPr lvl="0" algn="ctr">
              <a:buClr>
                <a:srgbClr val="BED630"/>
              </a:buClr>
              <a:buSzPct val="118000"/>
            </a:pPr>
            <a:r>
              <a:rPr lang="hu-HU" sz="2400" dirty="0"/>
              <a:t> + bármilyen étel, amelybe szennyeződés került</a:t>
            </a:r>
          </a:p>
          <a:p>
            <a:pPr lvl="0" algn="ctr">
              <a:buClr>
                <a:srgbClr val="BED630"/>
              </a:buClr>
              <a:buSzPct val="118000"/>
            </a:pPr>
            <a:r>
              <a:rPr lang="hu-HU" sz="2400" dirty="0"/>
              <a:t>++ maradék ételek megfelelő visszamelegítés nélkül</a:t>
            </a:r>
          </a:p>
          <a:p>
            <a:pPr lvl="0" algn="ctr">
              <a:buClr>
                <a:srgbClr val="BED630"/>
              </a:buClr>
              <a:buSzPct val="118000"/>
            </a:pPr>
            <a:r>
              <a:rPr lang="hu-HU" sz="2400" dirty="0"/>
              <a:t>+++ bármilyen olyan étel, amibe más beleevett, belekóstolt</a:t>
            </a:r>
          </a:p>
        </p:txBody>
      </p:sp>
      <p:pic>
        <p:nvPicPr>
          <p:cNvPr id="3074" name="Picture 2" descr="C:\Users\Karolina\Creative Cloud Files\SZK\Tervezések\écsó_ovis program\ppt\ppt 1-6\képek\nyers csirke.png"/>
          <p:cNvPicPr>
            <a:picLocks noChangeAspect="1" noChangeArrowheads="1"/>
          </p:cNvPicPr>
          <p:nvPr/>
        </p:nvPicPr>
        <p:blipFill>
          <a:blip r:embed="rId3" cstate="print"/>
          <a:srcRect/>
          <a:stretch>
            <a:fillRect/>
          </a:stretch>
        </p:blipFill>
        <p:spPr bwMode="auto">
          <a:xfrm>
            <a:off x="6541167" y="2410581"/>
            <a:ext cx="2059907" cy="1490658"/>
          </a:xfrm>
          <a:prstGeom prst="rect">
            <a:avLst/>
          </a:prstGeom>
          <a:noFill/>
        </p:spPr>
      </p:pic>
      <p:pic>
        <p:nvPicPr>
          <p:cNvPr id="3076" name="Picture 4" descr="C:\Users\Karolina\Creative Cloud Files\SZK\Tervezések\écsó_ovis program\ppt\ppt 1-6\képek\1x\Asset 1.png"/>
          <p:cNvPicPr>
            <a:picLocks noChangeAspect="1" noChangeArrowheads="1"/>
          </p:cNvPicPr>
          <p:nvPr/>
        </p:nvPicPr>
        <p:blipFill>
          <a:blip r:embed="rId4" cstate="print"/>
          <a:srcRect/>
          <a:stretch>
            <a:fillRect/>
          </a:stretch>
        </p:blipFill>
        <p:spPr bwMode="auto">
          <a:xfrm>
            <a:off x="5467350" y="2348473"/>
            <a:ext cx="1638034" cy="1742543"/>
          </a:xfrm>
          <a:prstGeom prst="rect">
            <a:avLst/>
          </a:prstGeom>
          <a:noFill/>
        </p:spPr>
      </p:pic>
      <p:pic>
        <p:nvPicPr>
          <p:cNvPr id="3077" name="Picture 5" descr="C:\Users\Karolina\Creative Cloud Files\SZK\Tervezések\écsó_ovis program\ppt\Mese habbal ppt\mese habbal ppt képek\tojas.png"/>
          <p:cNvPicPr>
            <a:picLocks noChangeAspect="1" noChangeArrowheads="1"/>
          </p:cNvPicPr>
          <p:nvPr/>
        </p:nvPicPr>
        <p:blipFill>
          <a:blip r:embed="rId5" cstate="print"/>
          <a:srcRect/>
          <a:stretch>
            <a:fillRect/>
          </a:stretch>
        </p:blipFill>
        <p:spPr bwMode="auto">
          <a:xfrm flipH="1">
            <a:off x="5727006" y="3444284"/>
            <a:ext cx="1188143" cy="781212"/>
          </a:xfrm>
          <a:prstGeom prst="rect">
            <a:avLst/>
          </a:prstGeom>
          <a:noFill/>
        </p:spPr>
      </p:pic>
      <p:pic>
        <p:nvPicPr>
          <p:cNvPr id="3075" name="Picture 3" descr="C:\Users\Karolina\Creative Cloud Files\SZK\Tervezések\écsó_ovis program\ppt\ppt 1-6\képek\felvágott.png"/>
          <p:cNvPicPr>
            <a:picLocks noChangeAspect="1" noChangeArrowheads="1"/>
          </p:cNvPicPr>
          <p:nvPr/>
        </p:nvPicPr>
        <p:blipFill>
          <a:blip r:embed="rId6" cstate="print"/>
          <a:srcRect/>
          <a:stretch>
            <a:fillRect/>
          </a:stretch>
        </p:blipFill>
        <p:spPr bwMode="auto">
          <a:xfrm>
            <a:off x="6741862" y="3645112"/>
            <a:ext cx="1983037" cy="585992"/>
          </a:xfrm>
          <a:prstGeom prst="rect">
            <a:avLst/>
          </a:prstGeom>
          <a:noFill/>
        </p:spPr>
      </p:pic>
    </p:spTree>
    <p:extLst>
      <p:ext uri="{BB962C8B-B14F-4D97-AF65-F5344CB8AC3E}">
        <p14:creationId xmlns:p14="http://schemas.microsoft.com/office/powerpoint/2010/main" xmlns="" val="162361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i="1" smtClean="0">
                <a:solidFill>
                  <a:schemeClr val="bg1"/>
                </a:solidFill>
              </a:rPr>
              <a:pPr algn="r"/>
              <a:t>8</a:t>
            </a:fld>
            <a:endParaRPr lang="hu-HU" sz="2400" b="1" i="1" dirty="0">
              <a:solidFill>
                <a:schemeClr val="bg1"/>
              </a:solidFill>
            </a:endParaRPr>
          </a:p>
        </p:txBody>
      </p:sp>
      <p:sp>
        <p:nvSpPr>
          <p:cNvPr id="3" name="Szövegdoboz 2"/>
          <p:cNvSpPr txBox="1"/>
          <p:nvPr/>
        </p:nvSpPr>
        <p:spPr>
          <a:xfrm>
            <a:off x="2212623" y="281822"/>
            <a:ext cx="9979377" cy="461665"/>
          </a:xfrm>
          <a:prstGeom prst="rect">
            <a:avLst/>
          </a:prstGeom>
          <a:noFill/>
        </p:spPr>
        <p:txBody>
          <a:bodyPr wrap="square" rtlCol="0">
            <a:spAutoFit/>
          </a:bodyPr>
          <a:lstStyle/>
          <a:p>
            <a:pPr algn="ctr"/>
            <a:r>
              <a:rPr lang="hu-HU" sz="3600" b="1" i="1" baseline="30000" dirty="0"/>
              <a:t>Gyakori okok</a:t>
            </a:r>
          </a:p>
        </p:txBody>
      </p:sp>
      <p:sp>
        <p:nvSpPr>
          <p:cNvPr id="18" name="Lekerekített téglalap feliratnak 17"/>
          <p:cNvSpPr/>
          <p:nvPr/>
        </p:nvSpPr>
        <p:spPr>
          <a:xfrm>
            <a:off x="2715816" y="1144910"/>
            <a:ext cx="3285139" cy="1252618"/>
          </a:xfrm>
          <a:prstGeom prst="wedgeRoundRectCallout">
            <a:avLst>
              <a:gd name="adj1" fmla="val -14348"/>
              <a:gd name="adj2" fmla="val 20330"/>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3600" b="1" i="1" baseline="30000" dirty="0">
                <a:solidFill>
                  <a:schemeClr val="bg1"/>
                </a:solidFill>
              </a:rPr>
              <a:t>Szennyezett nyersanyagokon lévő mikrobák átkerülése </a:t>
            </a:r>
          </a:p>
        </p:txBody>
      </p:sp>
      <p:sp>
        <p:nvSpPr>
          <p:cNvPr id="22" name="Lekerekített téglalap feliratnak 21"/>
          <p:cNvSpPr/>
          <p:nvPr/>
        </p:nvSpPr>
        <p:spPr>
          <a:xfrm>
            <a:off x="2391966" y="3545210"/>
            <a:ext cx="3285139" cy="779140"/>
          </a:xfrm>
          <a:prstGeom prst="wedgeRoundRectCallout">
            <a:avLst>
              <a:gd name="adj1" fmla="val -14348"/>
              <a:gd name="adj2" fmla="val 20330"/>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3600" b="1" i="1" baseline="30000" dirty="0">
                <a:solidFill>
                  <a:schemeClr val="bg1"/>
                </a:solidFill>
              </a:rPr>
              <a:t>Megfelelő hőkezelés </a:t>
            </a:r>
          </a:p>
          <a:p>
            <a:pPr algn="ctr"/>
            <a:r>
              <a:rPr lang="hu-HU" sz="3600" b="1" i="1" baseline="30000" dirty="0">
                <a:solidFill>
                  <a:schemeClr val="bg1"/>
                </a:solidFill>
              </a:rPr>
              <a:t>(sütés-főzés) hiánya</a:t>
            </a:r>
          </a:p>
        </p:txBody>
      </p:sp>
      <p:sp>
        <p:nvSpPr>
          <p:cNvPr id="24" name="Lekerekített téglalap feliratnak 23"/>
          <p:cNvSpPr/>
          <p:nvPr/>
        </p:nvSpPr>
        <p:spPr>
          <a:xfrm>
            <a:off x="5807392" y="5221610"/>
            <a:ext cx="3285139" cy="817240"/>
          </a:xfrm>
          <a:prstGeom prst="wedgeRoundRectCallout">
            <a:avLst>
              <a:gd name="adj1" fmla="val -14348"/>
              <a:gd name="adj2" fmla="val 20330"/>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3600" b="1" i="1" baseline="30000" dirty="0">
                <a:solidFill>
                  <a:schemeClr val="bg1"/>
                </a:solidFill>
              </a:rPr>
              <a:t>Nem megfelelő vagy elmulasztott kézmosás</a:t>
            </a:r>
          </a:p>
        </p:txBody>
      </p:sp>
      <p:sp>
        <p:nvSpPr>
          <p:cNvPr id="25" name="Lekerekített téglalap feliratnak 24"/>
          <p:cNvSpPr/>
          <p:nvPr/>
        </p:nvSpPr>
        <p:spPr>
          <a:xfrm>
            <a:off x="8906861" y="3545210"/>
            <a:ext cx="3285139" cy="779140"/>
          </a:xfrm>
          <a:prstGeom prst="wedgeRoundRectCallout">
            <a:avLst>
              <a:gd name="adj1" fmla="val -14348"/>
              <a:gd name="adj2" fmla="val 20330"/>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3600" b="1" i="1" baseline="30000" dirty="0">
                <a:solidFill>
                  <a:schemeClr val="bg1"/>
                </a:solidFill>
              </a:rPr>
              <a:t>Ismeretlen eredetű élelmiszer vásárlása</a:t>
            </a:r>
          </a:p>
        </p:txBody>
      </p:sp>
      <p:sp>
        <p:nvSpPr>
          <p:cNvPr id="26" name="Lekerekített téglalap feliratnak 25"/>
          <p:cNvSpPr/>
          <p:nvPr/>
        </p:nvSpPr>
        <p:spPr>
          <a:xfrm>
            <a:off x="8202216" y="1068710"/>
            <a:ext cx="3285139" cy="1252618"/>
          </a:xfrm>
          <a:prstGeom prst="wedgeRoundRectCallout">
            <a:avLst>
              <a:gd name="adj1" fmla="val -14348"/>
              <a:gd name="adj2" fmla="val 20330"/>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3600" b="1" i="1" baseline="30000" dirty="0">
                <a:solidFill>
                  <a:schemeClr val="bg1"/>
                </a:solidFill>
              </a:rPr>
              <a:t>Nem megfelelő hőmérsékleten történő tárolás</a:t>
            </a:r>
          </a:p>
        </p:txBody>
      </p:sp>
      <p:pic>
        <p:nvPicPr>
          <p:cNvPr id="27" name="Picture 3" descr="C:\Users\Karolina\Creative Cloud Files\SZK\écsó_ovis program\ppt\Mese habbal ppt\mese habbal ppt képek\hasfajas.png"/>
          <p:cNvPicPr>
            <a:picLocks noChangeAspect="1" noChangeArrowheads="1"/>
          </p:cNvPicPr>
          <p:nvPr/>
        </p:nvPicPr>
        <p:blipFill>
          <a:blip r:embed="rId3" cstate="print"/>
          <a:srcRect b="14662"/>
          <a:stretch>
            <a:fillRect/>
          </a:stretch>
        </p:blipFill>
        <p:spPr bwMode="auto">
          <a:xfrm>
            <a:off x="5975211" y="2190750"/>
            <a:ext cx="3063800" cy="2663068"/>
          </a:xfrm>
          <a:prstGeom prst="rect">
            <a:avLst/>
          </a:prstGeom>
          <a:noFill/>
        </p:spPr>
      </p:pic>
      <p:pic>
        <p:nvPicPr>
          <p:cNvPr id="28" name="Kép 27"/>
          <p:cNvPicPr>
            <a:picLocks noChangeAspect="1"/>
          </p:cNvPicPr>
          <p:nvPr/>
        </p:nvPicPr>
        <p:blipFill>
          <a:blip r:embed="rId4" cstate="print"/>
          <a:srcRect/>
          <a:stretch>
            <a:fillRect/>
          </a:stretch>
        </p:blipFill>
        <p:spPr bwMode="auto">
          <a:xfrm>
            <a:off x="6368659" y="2887692"/>
            <a:ext cx="734544" cy="5587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0831284" y="6357257"/>
            <a:ext cx="664028" cy="461665"/>
          </a:xfrm>
          <a:prstGeom prst="rect">
            <a:avLst/>
          </a:prstGeom>
          <a:noFill/>
        </p:spPr>
        <p:txBody>
          <a:bodyPr wrap="square" rtlCol="0">
            <a:spAutoFit/>
          </a:bodyPr>
          <a:lstStyle/>
          <a:p>
            <a:pPr algn="r"/>
            <a:fld id="{4D253C5A-6CDD-42BA-84F6-914DBA653B58}" type="slidenum">
              <a:rPr lang="hu-HU" sz="2400" b="1" smtClean="0">
                <a:solidFill>
                  <a:schemeClr val="bg1"/>
                </a:solidFill>
              </a:rPr>
              <a:pPr algn="r"/>
              <a:t>9</a:t>
            </a:fld>
            <a:endParaRPr lang="hu-HU" sz="2400" b="1" dirty="0">
              <a:solidFill>
                <a:schemeClr val="bg1"/>
              </a:solidFill>
            </a:endParaRPr>
          </a:p>
        </p:txBody>
      </p:sp>
      <p:sp>
        <p:nvSpPr>
          <p:cNvPr id="20" name="Szövegdoboz 19"/>
          <p:cNvSpPr txBox="1"/>
          <p:nvPr/>
        </p:nvSpPr>
        <p:spPr>
          <a:xfrm>
            <a:off x="2212623" y="281822"/>
            <a:ext cx="9979377" cy="461665"/>
          </a:xfrm>
          <a:prstGeom prst="rect">
            <a:avLst/>
          </a:prstGeom>
          <a:noFill/>
        </p:spPr>
        <p:txBody>
          <a:bodyPr wrap="square" rtlCol="0">
            <a:spAutoFit/>
          </a:bodyPr>
          <a:lstStyle/>
          <a:p>
            <a:pPr algn="ctr"/>
            <a:r>
              <a:rPr lang="hu-HU" sz="3600" b="1" i="1" baseline="30000" dirty="0"/>
              <a:t>Élelmiszer-eredetű megbetegedés gyanúja </a:t>
            </a:r>
          </a:p>
        </p:txBody>
      </p:sp>
      <p:sp>
        <p:nvSpPr>
          <p:cNvPr id="8" name="Szövegdoboz 7"/>
          <p:cNvSpPr txBox="1"/>
          <p:nvPr/>
        </p:nvSpPr>
        <p:spPr>
          <a:xfrm>
            <a:off x="2249312" y="933145"/>
            <a:ext cx="9905999" cy="954107"/>
          </a:xfrm>
          <a:prstGeom prst="rect">
            <a:avLst/>
          </a:prstGeom>
          <a:noFill/>
        </p:spPr>
        <p:txBody>
          <a:bodyPr wrap="square" rtlCol="0">
            <a:spAutoFit/>
          </a:bodyPr>
          <a:lstStyle/>
          <a:p>
            <a:pPr algn="ctr"/>
            <a:r>
              <a:rPr lang="hu-HU" sz="2800" b="1" i="1" dirty="0"/>
              <a:t>Azonos ételt fogyasztó embereken, közel azonos időben </a:t>
            </a:r>
          </a:p>
          <a:p>
            <a:pPr algn="ctr"/>
            <a:r>
              <a:rPr lang="hu-HU" sz="2800" b="1" i="1" dirty="0"/>
              <a:t>hasonló tünetek jelentkeznek.</a:t>
            </a:r>
          </a:p>
        </p:txBody>
      </p:sp>
      <p:pic>
        <p:nvPicPr>
          <p:cNvPr id="9" name="Picture 6" descr="https://cdn.pixabay.com/photo/2016/03/31/15/27/alphabet-word-images-1293293__34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56322" y="2963176"/>
            <a:ext cx="770237" cy="90303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8" descr="https://cdn.pixabay.com/photo/2012/04/15/21/05/tongue-35319__340.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86594" y="3162983"/>
            <a:ext cx="1261493" cy="65582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0" descr="https://cdn.pixabay.com/photo/2012/04/18/22/09/eye-38039__340.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26728" y="3198708"/>
            <a:ext cx="877625" cy="736772"/>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Lekerekített téglalap feliratnak 13"/>
          <p:cNvSpPr/>
          <p:nvPr/>
        </p:nvSpPr>
        <p:spPr>
          <a:xfrm>
            <a:off x="2510331" y="1985141"/>
            <a:ext cx="1814019" cy="796159"/>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4000" i="1" baseline="30000" dirty="0">
                <a:solidFill>
                  <a:schemeClr val="bg1"/>
                </a:solidFill>
              </a:rPr>
              <a:t>szokatlan ízű</a:t>
            </a:r>
          </a:p>
        </p:txBody>
      </p:sp>
      <p:sp>
        <p:nvSpPr>
          <p:cNvPr id="15" name="Lekerekített téglalap feliratnak 14"/>
          <p:cNvSpPr/>
          <p:nvPr/>
        </p:nvSpPr>
        <p:spPr>
          <a:xfrm>
            <a:off x="4834431" y="1985141"/>
            <a:ext cx="1814019" cy="796159"/>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4000" i="1" baseline="30000" dirty="0">
                <a:solidFill>
                  <a:schemeClr val="bg1"/>
                </a:solidFill>
              </a:rPr>
              <a:t>szokatlan állagú</a:t>
            </a:r>
          </a:p>
          <a:p>
            <a:pPr algn="ctr"/>
            <a:endParaRPr lang="hu-HU" sz="4000" i="1" baseline="30000" dirty="0">
              <a:solidFill>
                <a:schemeClr val="bg1"/>
              </a:solidFill>
            </a:endParaRPr>
          </a:p>
        </p:txBody>
      </p:sp>
      <p:sp>
        <p:nvSpPr>
          <p:cNvPr id="16" name="Lekerekített téglalap feliratnak 15"/>
          <p:cNvSpPr/>
          <p:nvPr/>
        </p:nvSpPr>
        <p:spPr>
          <a:xfrm>
            <a:off x="7158531" y="1985141"/>
            <a:ext cx="1814019" cy="796159"/>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4000" i="1" baseline="30000" dirty="0">
                <a:solidFill>
                  <a:schemeClr val="bg1"/>
                </a:solidFill>
              </a:rPr>
              <a:t>szokatlan szagú</a:t>
            </a:r>
          </a:p>
        </p:txBody>
      </p:sp>
      <p:sp>
        <p:nvSpPr>
          <p:cNvPr id="17" name="Lekerekített téglalap feliratnak 16"/>
          <p:cNvSpPr/>
          <p:nvPr/>
        </p:nvSpPr>
        <p:spPr>
          <a:xfrm>
            <a:off x="2510331" y="4404491"/>
            <a:ext cx="6366969" cy="796159"/>
          </a:xfrm>
          <a:prstGeom prst="wedgeRoundRectCallout">
            <a:avLst>
              <a:gd name="adj1" fmla="val -12829"/>
              <a:gd name="adj2" fmla="val 28673"/>
              <a:gd name="adj3" fmla="val 16667"/>
            </a:avLst>
          </a:prstGeom>
          <a:solidFill>
            <a:srgbClr val="1E4358"/>
          </a:solidFill>
          <a:ln>
            <a:solidFill>
              <a:srgbClr val="1E435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hu-HU" sz="4000" i="1" baseline="30000" dirty="0">
                <a:solidFill>
                  <a:schemeClr val="bg1"/>
                </a:solidFill>
              </a:rPr>
              <a:t> gombafogyasztás utáni rosszullét mindig gyanús!</a:t>
            </a:r>
          </a:p>
        </p:txBody>
      </p:sp>
      <p:pic>
        <p:nvPicPr>
          <p:cNvPr id="13" name="Picture 6" descr="https://cdn.pixabay.com/photo/2014/12/21/23/30/mushrooms-575492__340.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r="50985"/>
          <a:stretch>
            <a:fillRect/>
          </a:stretch>
        </p:blipFill>
        <p:spPr bwMode="auto">
          <a:xfrm>
            <a:off x="6023775" y="4381500"/>
            <a:ext cx="2768041" cy="22098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1" name="Csoportba foglalás 20"/>
          <p:cNvGrpSpPr/>
          <p:nvPr/>
        </p:nvGrpSpPr>
        <p:grpSpPr>
          <a:xfrm>
            <a:off x="10248900" y="2114550"/>
            <a:ext cx="495300" cy="2971800"/>
            <a:chOff x="10477500" y="2095500"/>
            <a:chExt cx="495300" cy="2971800"/>
          </a:xfrm>
          <a:effectLst>
            <a:outerShdw blurRad="50800" dist="38100" dir="8100000" algn="tr" rotWithShape="0">
              <a:prstClr val="black">
                <a:alpha val="40000"/>
              </a:prstClr>
            </a:outerShdw>
          </a:effectLst>
        </p:grpSpPr>
        <p:sp>
          <p:nvSpPr>
            <p:cNvPr id="18" name="Trapezoid 17"/>
            <p:cNvSpPr/>
            <p:nvPr/>
          </p:nvSpPr>
          <p:spPr>
            <a:xfrm rot="10800000">
              <a:off x="10477500" y="2095500"/>
              <a:ext cx="495300" cy="2362200"/>
            </a:xfrm>
            <a:prstGeom prst="trapezoid">
              <a:avLst>
                <a:gd name="adj" fmla="val 33000"/>
              </a:avLst>
            </a:prstGeom>
            <a:solidFill>
              <a:srgbClr val="FF7C8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Ellipszis 18"/>
            <p:cNvSpPr/>
            <p:nvPr/>
          </p:nvSpPr>
          <p:spPr>
            <a:xfrm>
              <a:off x="10553700" y="4724400"/>
              <a:ext cx="342900" cy="342900"/>
            </a:xfrm>
            <a:prstGeom prst="ellipse">
              <a:avLst/>
            </a:prstGeom>
            <a:solidFill>
              <a:srgbClr val="FF7C8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         </a:t>
              </a:r>
            </a:p>
          </p:txBody>
        </p:sp>
      </p:grpSp>
    </p:spTree>
    <p:extLst>
      <p:ext uri="{BB962C8B-B14F-4D97-AF65-F5344CB8AC3E}">
        <p14:creationId xmlns:p14="http://schemas.microsoft.com/office/powerpoint/2010/main" xmlns="" val="162361723"/>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um" ma:contentTypeID="0x0101004AEA79187D72B845A965D6F52406F74D" ma:contentTypeVersion="0" ma:contentTypeDescription="Új dokumentum létrehozása." ma:contentTypeScope="" ma:versionID="6fd92195e971eacdcd5fb7f3d6c23055">
  <xsd:schema xmlns:xsd="http://www.w3.org/2001/XMLSchema" xmlns:xs="http://www.w3.org/2001/XMLSchema" xmlns:p="http://schemas.microsoft.com/office/2006/metadata/properties" targetNamespace="http://schemas.microsoft.com/office/2006/metadata/properties" ma:root="true" ma:fieldsID="d047bb06e0a2f553563b46466d8dd50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A5D6ED-6785-4448-90CD-48844D4E347B}">
  <ds:schemaRefs>
    <ds:schemaRef ds:uri="http://schemas.microsoft.com/sharepoint/v3/contenttype/forms"/>
  </ds:schemaRefs>
</ds:datastoreItem>
</file>

<file path=customXml/itemProps2.xml><?xml version="1.0" encoding="utf-8"?>
<ds:datastoreItem xmlns:ds="http://schemas.openxmlformats.org/officeDocument/2006/customXml" ds:itemID="{E30A8F33-86FF-4B9F-A2C7-C5B5B956A4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3E2672E-7209-4DE4-8A2C-32C5CAD3C81C}">
  <ds:schemaRefs>
    <ds:schemaRef ds:uri="http://purl.org/dc/dcmitype/"/>
    <ds:schemaRef ds:uri="http://purl.org/dc/term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7945</TotalTime>
  <Words>1151</Words>
  <Application>Microsoft Office PowerPoint</Application>
  <PresentationFormat>Egyéni</PresentationFormat>
  <Paragraphs>295</Paragraphs>
  <Slides>12</Slides>
  <Notes>12</Notes>
  <HiddenSlides>0</HiddenSlides>
  <MMClips>0</MMClips>
  <ScaleCrop>false</ScaleCrop>
  <HeadingPairs>
    <vt:vector size="4" baseType="variant">
      <vt:variant>
        <vt:lpstr>Téma</vt:lpstr>
      </vt:variant>
      <vt:variant>
        <vt:i4>1</vt:i4>
      </vt:variant>
      <vt:variant>
        <vt:lpstr>Diacímek</vt:lpstr>
      </vt:variant>
      <vt:variant>
        <vt:i4>12</vt:i4>
      </vt:variant>
    </vt:vector>
  </HeadingPairs>
  <TitlesOfParts>
    <vt:vector size="13" baseType="lpstr">
      <vt:lpstr>Office-téma</vt:lpstr>
      <vt:lpstr>1. dia</vt:lpstr>
      <vt:lpstr>2. dia</vt:lpstr>
      <vt:lpstr>3. dia</vt:lpstr>
      <vt:lpstr>4. dia</vt:lpstr>
      <vt:lpstr>5. dia</vt:lpstr>
      <vt:lpstr>6. dia</vt:lpstr>
      <vt:lpstr>7. dia</vt:lpstr>
      <vt:lpstr>8. dia</vt:lpstr>
      <vt:lpstr>9. dia</vt:lpstr>
      <vt:lpstr>10. dia</vt:lpstr>
      <vt:lpstr>11. dia</vt:lpstr>
      <vt:lpstr>12.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Nati</dc:creator>
  <cp:lastModifiedBy>K Sz</cp:lastModifiedBy>
  <cp:revision>396</cp:revision>
  <dcterms:created xsi:type="dcterms:W3CDTF">2016-10-20T08:16:35Z</dcterms:created>
  <dcterms:modified xsi:type="dcterms:W3CDTF">2022-10-24T11:37:09Z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0x0101004AEA79187D72B845A965D6F52406F74D</vt:lpwstr>
  </property>
  <property fmtid="{D5CDD505-2E9C-101B-9397-08002B2CF9AE}" pid="3" name="Order">
    <vt:r8>10700</vt:r8>
  </property>
  <property fmtid="{D5CDD505-2E9C-101B-9397-08002B2CF9AE}" pid="4" name="_CopySource">
    <vt:lpwstr>https://intra.nebih.gov.hu/dokumentumtar/ArculatiElemek/Új arculati elemek/NEBIH_PPT/NÉBIH_ppt_alap_magyar_sablon.pptx</vt:lpwstr>
  </property>
  <property fmtid="{D5CDD505-2E9C-101B-9397-08002B2CF9AE}" pid="5" name="xd_ProgID">
    <vt:lpwstr/>
  </property>
  <property fmtid="{D5CDD505-2E9C-101B-9397-08002B2CF9AE}" pid="6" name="TemplateUrl">
    <vt:lpwstr/>
  </property>
</Properties>
</file>