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8288000" cy="10287000"/>
  <p:notesSz cx="6858000" cy="9144000"/>
  <p:embeddedFontLst>
    <p:embeddedFont>
      <p:font typeface="Absolutely Sharp " panose="020B0604020202020204" charset="-128"/>
      <p:regular r:id="rId38"/>
    </p:embeddedFont>
    <p:embeddedFont>
      <p:font typeface="Abhaya Libre" panose="020B0604020202020204" charset="-18"/>
      <p:regular r:id="rId39"/>
    </p:embeddedFont>
    <p:embeddedFont>
      <p:font typeface="Abhaya Libre Bold" panose="020B0604020202020204" charset="-18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Gotham Condensed" panose="020B0604020202020204" charset="0"/>
      <p:regular r:id="rId45"/>
    </p:embeddedFont>
    <p:embeddedFont>
      <p:font typeface="Lora" panose="020B0604020202020204" charset="-18"/>
      <p:regular r:id="rId46"/>
    </p:embeddedFont>
    <p:embeddedFont>
      <p:font typeface="Lora Bold" panose="020B0604020202020204" charset="-18"/>
      <p:regular r:id="rId47"/>
    </p:embeddedFont>
    <p:embeddedFont>
      <p:font typeface="Lora Bold Italics" panose="020B0604020202020204" charset="-18"/>
      <p:regular r:id="rId48"/>
    </p:embeddedFont>
    <p:embeddedFont>
      <p:font typeface="Lora Italics" panose="020B0604020202020204" charset="-18"/>
      <p:regular r:id="rId49"/>
    </p:embeddedFont>
    <p:embeddedFont>
      <p:font typeface="Open Sans" panose="020B0604020202020204" charset="0"/>
      <p:regular r:id="rId50"/>
    </p:embeddedFont>
    <p:embeddedFont>
      <p:font typeface="Open Sans Bold" panose="020B0604020202020204" charset="0"/>
      <p:regular r:id="rId51"/>
    </p:embeddedFont>
    <p:embeddedFont>
      <p:font typeface="Open Sans Extra Bold" panose="020B0604020202020204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2" autoAdjust="0"/>
  </p:normalViewPr>
  <p:slideViewPr>
    <p:cSldViewPr>
      <p:cViewPr varScale="1">
        <p:scale>
          <a:sx n="76" d="100"/>
          <a:sy n="76" d="100"/>
        </p:scale>
        <p:origin x="4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.png"/><Relationship Id="rId7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68.png"/><Relationship Id="rId9" Type="http://schemas.openxmlformats.org/officeDocument/2006/relationships/image" Target="../media/image6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.png"/><Relationship Id="rId7" Type="http://schemas.openxmlformats.org/officeDocument/2006/relationships/image" Target="../media/image5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3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svg"/><Relationship Id="rId7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.pn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Relationship Id="rId9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0.png"/><Relationship Id="rId7" Type="http://schemas.openxmlformats.org/officeDocument/2006/relationships/image" Target="../media/image9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80.png"/><Relationship Id="rId7" Type="http://schemas.openxmlformats.org/officeDocument/2006/relationships/image" Target="../media/image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80.png"/><Relationship Id="rId7" Type="http://schemas.openxmlformats.org/officeDocument/2006/relationships/image" Target="../media/image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80.png"/><Relationship Id="rId7" Type="http://schemas.openxmlformats.org/officeDocument/2006/relationships/image" Target="../media/image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80.png"/><Relationship Id="rId7" Type="http://schemas.openxmlformats.org/officeDocument/2006/relationships/image" Target="../media/image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www.facebook.com/maradeknelkul" TargetMode="External"/><Relationship Id="rId3" Type="http://schemas.openxmlformats.org/officeDocument/2006/relationships/image" Target="../media/image87.svg"/><Relationship Id="rId7" Type="http://schemas.openxmlformats.org/officeDocument/2006/relationships/image" Target="../media/image91.svg"/><Relationship Id="rId12" Type="http://schemas.openxmlformats.org/officeDocument/2006/relationships/hyperlink" Target="https://maradeknelkul.hu" TargetMode="Externa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hyperlink" Target="https://nebihoktatas.hu" TargetMode="External"/><Relationship Id="rId5" Type="http://schemas.openxmlformats.org/officeDocument/2006/relationships/image" Target="../media/image89.svg"/><Relationship Id="rId15" Type="http://schemas.openxmlformats.org/officeDocument/2006/relationships/hyperlink" Target="https://www.tiktok.com/@maradek_nelkul" TargetMode="External"/><Relationship Id="rId10" Type="http://schemas.openxmlformats.org/officeDocument/2006/relationships/image" Target="../media/image92.jpeg"/><Relationship Id="rId4" Type="http://schemas.openxmlformats.org/officeDocument/2006/relationships/image" Target="../media/image88.png"/><Relationship Id="rId9" Type="http://schemas.openxmlformats.org/officeDocument/2006/relationships/image" Target="../media/image4.png"/><Relationship Id="rId14" Type="http://schemas.openxmlformats.org/officeDocument/2006/relationships/hyperlink" Target="https://www.instagram.com/maradek_nelku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21" Type="http://schemas.openxmlformats.org/officeDocument/2006/relationships/image" Target="../media/image32.svg"/><Relationship Id="rId7" Type="http://schemas.openxmlformats.org/officeDocument/2006/relationships/image" Target="../media/image3.pn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5" Type="http://schemas.openxmlformats.org/officeDocument/2006/relationships/image" Target="../media/image36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2.svg"/><Relationship Id="rId24" Type="http://schemas.openxmlformats.org/officeDocument/2006/relationships/image" Target="../media/image35.png"/><Relationship Id="rId5" Type="http://schemas.openxmlformats.org/officeDocument/2006/relationships/image" Target="../media/image18.png"/><Relationship Id="rId15" Type="http://schemas.openxmlformats.org/officeDocument/2006/relationships/image" Target="../media/image26.svg"/><Relationship Id="rId23" Type="http://schemas.openxmlformats.org/officeDocument/2006/relationships/image" Target="../media/image34.sv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image" Target="../media/image17.sv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image" Target="../media/image51.png"/><Relationship Id="rId3" Type="http://schemas.openxmlformats.org/officeDocument/2006/relationships/image" Target="../media/image4.png"/><Relationship Id="rId21" Type="http://schemas.openxmlformats.org/officeDocument/2006/relationships/image" Target="../media/image54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image" Target="../media/image50.svg"/><Relationship Id="rId2" Type="http://schemas.openxmlformats.org/officeDocument/2006/relationships/image" Target="../media/image3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png"/><Relationship Id="rId23" Type="http://schemas.openxmlformats.org/officeDocument/2006/relationships/image" Target="../media/image56.svg"/><Relationship Id="rId10" Type="http://schemas.openxmlformats.org/officeDocument/2006/relationships/image" Target="../media/image43.png"/><Relationship Id="rId19" Type="http://schemas.openxmlformats.org/officeDocument/2006/relationships/image" Target="../media/image52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F9FAEC"/>
          </a:solidFill>
        </p:spPr>
      </p:sp>
      <p:sp>
        <p:nvSpPr>
          <p:cNvPr id="3" name="Freeform 3"/>
          <p:cNvSpPr/>
          <p:nvPr/>
        </p:nvSpPr>
        <p:spPr>
          <a:xfrm rot="-1350606">
            <a:off x="13289996" y="-34730"/>
            <a:ext cx="5400572" cy="5400572"/>
          </a:xfrm>
          <a:custGeom>
            <a:avLst/>
            <a:gdLst/>
            <a:ahLst/>
            <a:cxnLst/>
            <a:rect l="l" t="t" r="r" b="b"/>
            <a:pathLst>
              <a:path w="5400572" h="5400572">
                <a:moveTo>
                  <a:pt x="0" y="0"/>
                </a:moveTo>
                <a:lnTo>
                  <a:pt x="5400572" y="0"/>
                </a:lnTo>
                <a:lnTo>
                  <a:pt x="5400572" y="5400572"/>
                </a:lnTo>
                <a:lnTo>
                  <a:pt x="0" y="5400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745668" y="1979689"/>
            <a:ext cx="5145167" cy="1390785"/>
          </a:xfrm>
          <a:custGeom>
            <a:avLst/>
            <a:gdLst/>
            <a:ahLst/>
            <a:cxnLst/>
            <a:rect l="l" t="t" r="r" b="b"/>
            <a:pathLst>
              <a:path w="5145167" h="1390785">
                <a:moveTo>
                  <a:pt x="0" y="0"/>
                </a:moveTo>
                <a:lnTo>
                  <a:pt x="5145167" y="0"/>
                </a:lnTo>
                <a:lnTo>
                  <a:pt x="5145167" y="1390784"/>
                </a:lnTo>
                <a:lnTo>
                  <a:pt x="0" y="13907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397165" y="1960639"/>
            <a:ext cx="3982714" cy="1327571"/>
          </a:xfrm>
          <a:custGeom>
            <a:avLst/>
            <a:gdLst/>
            <a:ahLst/>
            <a:cxnLst/>
            <a:rect l="l" t="t" r="r" b="b"/>
            <a:pathLst>
              <a:path w="3982714" h="1327571">
                <a:moveTo>
                  <a:pt x="0" y="0"/>
                </a:moveTo>
                <a:lnTo>
                  <a:pt x="3982713" y="0"/>
                </a:lnTo>
                <a:lnTo>
                  <a:pt x="3982713" y="1327571"/>
                </a:lnTo>
                <a:lnTo>
                  <a:pt x="0" y="13275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24132" y="4467498"/>
            <a:ext cx="12039737" cy="238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4"/>
              </a:lnSpc>
            </a:pPr>
            <a:r>
              <a:rPr lang="en-US" sz="7870" b="1" spc="-78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Süssünk-főzzünk maradék nélkül</a:t>
            </a:r>
          </a:p>
        </p:txBody>
      </p:sp>
      <p:sp>
        <p:nvSpPr>
          <p:cNvPr id="7" name="Freeform 7"/>
          <p:cNvSpPr/>
          <p:nvPr/>
        </p:nvSpPr>
        <p:spPr>
          <a:xfrm rot="-1124503" flipV="1">
            <a:off x="868667" y="5741191"/>
            <a:ext cx="5400572" cy="5400572"/>
          </a:xfrm>
          <a:custGeom>
            <a:avLst/>
            <a:gdLst/>
            <a:ahLst/>
            <a:cxnLst/>
            <a:rect l="l" t="t" r="r" b="b"/>
            <a:pathLst>
              <a:path w="5400572" h="5400572">
                <a:moveTo>
                  <a:pt x="0" y="5400573"/>
                </a:moveTo>
                <a:lnTo>
                  <a:pt x="5400572" y="5400573"/>
                </a:lnTo>
                <a:lnTo>
                  <a:pt x="5400572" y="0"/>
                </a:lnTo>
                <a:lnTo>
                  <a:pt x="0" y="0"/>
                </a:lnTo>
                <a:lnTo>
                  <a:pt x="0" y="5400573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2822109" y="5658123"/>
            <a:ext cx="4683518" cy="4628877"/>
          </a:xfrm>
          <a:custGeom>
            <a:avLst/>
            <a:gdLst/>
            <a:ahLst/>
            <a:cxnLst/>
            <a:rect l="l" t="t" r="r" b="b"/>
            <a:pathLst>
              <a:path w="4683518" h="4628877">
                <a:moveTo>
                  <a:pt x="4683518" y="0"/>
                </a:moveTo>
                <a:lnTo>
                  <a:pt x="0" y="0"/>
                </a:lnTo>
                <a:lnTo>
                  <a:pt x="0" y="4628877"/>
                </a:lnTo>
                <a:lnTo>
                  <a:pt x="4683518" y="4628877"/>
                </a:lnTo>
                <a:lnTo>
                  <a:pt x="4683518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91416" y="1150408"/>
            <a:ext cx="16668759" cy="1936638"/>
            <a:chOff x="0" y="0"/>
            <a:chExt cx="2862034" cy="3325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2034" cy="332522"/>
            </a:xfrm>
            <a:custGeom>
              <a:avLst/>
              <a:gdLst/>
              <a:ahLst/>
              <a:cxnLst/>
              <a:rect l="l" t="t" r="r" b="b"/>
              <a:pathLst>
                <a:path w="2862034" h="332522">
                  <a:moveTo>
                    <a:pt x="23687" y="0"/>
                  </a:moveTo>
                  <a:lnTo>
                    <a:pt x="2838346" y="0"/>
                  </a:lnTo>
                  <a:cubicBezTo>
                    <a:pt x="2844629" y="0"/>
                    <a:pt x="2850654" y="2496"/>
                    <a:pt x="2855096" y="6938"/>
                  </a:cubicBezTo>
                  <a:cubicBezTo>
                    <a:pt x="2859538" y="11380"/>
                    <a:pt x="2862034" y="17405"/>
                    <a:pt x="2862034" y="23687"/>
                  </a:cubicBezTo>
                  <a:lnTo>
                    <a:pt x="2862034" y="308834"/>
                  </a:lnTo>
                  <a:cubicBezTo>
                    <a:pt x="2862034" y="315117"/>
                    <a:pt x="2859538" y="321142"/>
                    <a:pt x="2855096" y="325584"/>
                  </a:cubicBezTo>
                  <a:cubicBezTo>
                    <a:pt x="2850654" y="330026"/>
                    <a:pt x="2844629" y="332522"/>
                    <a:pt x="2838346" y="332522"/>
                  </a:cubicBezTo>
                  <a:lnTo>
                    <a:pt x="23687" y="332522"/>
                  </a:lnTo>
                  <a:cubicBezTo>
                    <a:pt x="17405" y="332522"/>
                    <a:pt x="11380" y="330026"/>
                    <a:pt x="6938" y="325584"/>
                  </a:cubicBezTo>
                  <a:cubicBezTo>
                    <a:pt x="2496" y="321142"/>
                    <a:pt x="0" y="315117"/>
                    <a:pt x="0" y="308834"/>
                  </a:cubicBezTo>
                  <a:lnTo>
                    <a:pt x="0" y="23687"/>
                  </a:lnTo>
                  <a:cubicBezTo>
                    <a:pt x="0" y="17405"/>
                    <a:pt x="2496" y="11380"/>
                    <a:pt x="6938" y="6938"/>
                  </a:cubicBezTo>
                  <a:cubicBezTo>
                    <a:pt x="11380" y="2496"/>
                    <a:pt x="17405" y="0"/>
                    <a:pt x="23687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62034" cy="370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10969" y="1557103"/>
            <a:ext cx="16229653" cy="122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0"/>
              </a:lnSpc>
            </a:pPr>
            <a:r>
              <a:rPr lang="en-US" sz="8768" b="1" spc="-87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4. Rend a lelke mindennek!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5758568"/>
            <a:ext cx="6835112" cy="5075071"/>
          </a:xfrm>
          <a:custGeom>
            <a:avLst/>
            <a:gdLst/>
            <a:ahLst/>
            <a:cxnLst/>
            <a:rect l="l" t="t" r="r" b="b"/>
            <a:pathLst>
              <a:path w="6835112" h="5075071">
                <a:moveTo>
                  <a:pt x="0" y="0"/>
                </a:moveTo>
                <a:lnTo>
                  <a:pt x="6835112" y="0"/>
                </a:lnTo>
                <a:lnTo>
                  <a:pt x="6835112" y="5075071"/>
                </a:lnTo>
                <a:lnTo>
                  <a:pt x="0" y="50750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6937835" flipH="1">
            <a:off x="3982983" y="4809234"/>
            <a:ext cx="1169365" cy="330346"/>
          </a:xfrm>
          <a:custGeom>
            <a:avLst/>
            <a:gdLst/>
            <a:ahLst/>
            <a:cxnLst/>
            <a:rect l="l" t="t" r="r" b="b"/>
            <a:pathLst>
              <a:path w="1169365" h="330346">
                <a:moveTo>
                  <a:pt x="1169365" y="0"/>
                </a:moveTo>
                <a:lnTo>
                  <a:pt x="0" y="0"/>
                </a:lnTo>
                <a:lnTo>
                  <a:pt x="0" y="330345"/>
                </a:lnTo>
                <a:lnTo>
                  <a:pt x="1169365" y="330345"/>
                </a:lnTo>
                <a:lnTo>
                  <a:pt x="116936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773210" y="5560529"/>
            <a:ext cx="3792991" cy="2333785"/>
          </a:xfrm>
          <a:custGeom>
            <a:avLst/>
            <a:gdLst/>
            <a:ahLst/>
            <a:cxnLst/>
            <a:rect l="l" t="t" r="r" b="b"/>
            <a:pathLst>
              <a:path w="3792991" h="2333785">
                <a:moveTo>
                  <a:pt x="0" y="0"/>
                </a:moveTo>
                <a:lnTo>
                  <a:pt x="3792991" y="0"/>
                </a:lnTo>
                <a:lnTo>
                  <a:pt x="3792991" y="2333785"/>
                </a:lnTo>
                <a:lnTo>
                  <a:pt x="0" y="23337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073" t="-4540" r="-4050" b="-8626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282566" y="3391846"/>
            <a:ext cx="6536415" cy="4706218"/>
          </a:xfrm>
          <a:custGeom>
            <a:avLst/>
            <a:gdLst/>
            <a:ahLst/>
            <a:cxnLst/>
            <a:rect l="l" t="t" r="r" b="b"/>
            <a:pathLst>
              <a:path w="6536415" h="4706218">
                <a:moveTo>
                  <a:pt x="0" y="0"/>
                </a:moveTo>
                <a:lnTo>
                  <a:pt x="6536415" y="0"/>
                </a:lnTo>
                <a:lnTo>
                  <a:pt x="6536415" y="4706218"/>
                </a:lnTo>
                <a:lnTo>
                  <a:pt x="0" y="47062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451118" y="7983764"/>
            <a:ext cx="7707966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3500">
                <a:solidFill>
                  <a:srgbClr val="700064"/>
                </a:solidFill>
                <a:latin typeface="Abhaya Libre"/>
                <a:ea typeface="Abhaya Libre"/>
                <a:cs typeface="Abhaya Libre"/>
                <a:sym typeface="Abhaya Libre"/>
              </a:rPr>
              <a:t>Használjunk tiszta konyhai eszközöket! </a:t>
            </a:r>
          </a:p>
          <a:p>
            <a:pPr algn="ctr">
              <a:lnSpc>
                <a:spcPts val="5250"/>
              </a:lnSpc>
            </a:pPr>
            <a:r>
              <a:rPr lang="en-US" sz="3500">
                <a:solidFill>
                  <a:srgbClr val="700064"/>
                </a:solidFill>
                <a:latin typeface="Abhaya Libre"/>
                <a:ea typeface="Abhaya Libre"/>
                <a:cs typeface="Abhaya Libre"/>
                <a:sym typeface="Abhaya Libre"/>
              </a:rPr>
              <a:t>(vágódeszka, edények, evőeszközök, külön konyharuha)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8202" y="3558090"/>
            <a:ext cx="3554873" cy="1319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9"/>
              </a:lnSpc>
              <a:spcBef>
                <a:spcPct val="0"/>
              </a:spcBef>
            </a:pPr>
            <a:r>
              <a:rPr lang="en-US" sz="4752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Alapos kézmosás!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91416" y="1150408"/>
            <a:ext cx="16668759" cy="1936638"/>
            <a:chOff x="0" y="0"/>
            <a:chExt cx="2862034" cy="3325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2034" cy="332522"/>
            </a:xfrm>
            <a:custGeom>
              <a:avLst/>
              <a:gdLst/>
              <a:ahLst/>
              <a:cxnLst/>
              <a:rect l="l" t="t" r="r" b="b"/>
              <a:pathLst>
                <a:path w="2862034" h="332522">
                  <a:moveTo>
                    <a:pt x="23687" y="0"/>
                  </a:moveTo>
                  <a:lnTo>
                    <a:pt x="2838346" y="0"/>
                  </a:lnTo>
                  <a:cubicBezTo>
                    <a:pt x="2844629" y="0"/>
                    <a:pt x="2850654" y="2496"/>
                    <a:pt x="2855096" y="6938"/>
                  </a:cubicBezTo>
                  <a:cubicBezTo>
                    <a:pt x="2859538" y="11380"/>
                    <a:pt x="2862034" y="17405"/>
                    <a:pt x="2862034" y="23687"/>
                  </a:cubicBezTo>
                  <a:lnTo>
                    <a:pt x="2862034" y="308834"/>
                  </a:lnTo>
                  <a:cubicBezTo>
                    <a:pt x="2862034" y="315117"/>
                    <a:pt x="2859538" y="321142"/>
                    <a:pt x="2855096" y="325584"/>
                  </a:cubicBezTo>
                  <a:cubicBezTo>
                    <a:pt x="2850654" y="330026"/>
                    <a:pt x="2844629" y="332522"/>
                    <a:pt x="2838346" y="332522"/>
                  </a:cubicBezTo>
                  <a:lnTo>
                    <a:pt x="23687" y="332522"/>
                  </a:lnTo>
                  <a:cubicBezTo>
                    <a:pt x="17405" y="332522"/>
                    <a:pt x="11380" y="330026"/>
                    <a:pt x="6938" y="325584"/>
                  </a:cubicBezTo>
                  <a:cubicBezTo>
                    <a:pt x="2496" y="321142"/>
                    <a:pt x="0" y="315117"/>
                    <a:pt x="0" y="308834"/>
                  </a:cubicBezTo>
                  <a:lnTo>
                    <a:pt x="0" y="23687"/>
                  </a:lnTo>
                  <a:cubicBezTo>
                    <a:pt x="0" y="17405"/>
                    <a:pt x="2496" y="11380"/>
                    <a:pt x="6938" y="6938"/>
                  </a:cubicBezTo>
                  <a:cubicBezTo>
                    <a:pt x="11380" y="2496"/>
                    <a:pt x="17405" y="0"/>
                    <a:pt x="23687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62034" cy="370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851472" y="3828888"/>
            <a:ext cx="8585056" cy="5814305"/>
            <a:chOff x="0" y="0"/>
            <a:chExt cx="1790798" cy="12128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90798" cy="1212834"/>
            </a:xfrm>
            <a:custGeom>
              <a:avLst/>
              <a:gdLst/>
              <a:ahLst/>
              <a:cxnLst/>
              <a:rect l="l" t="t" r="r" b="b"/>
              <a:pathLst>
                <a:path w="1790798" h="1212834">
                  <a:moveTo>
                    <a:pt x="0" y="0"/>
                  </a:moveTo>
                  <a:lnTo>
                    <a:pt x="1790798" y="0"/>
                  </a:lnTo>
                  <a:lnTo>
                    <a:pt x="1790798" y="1212834"/>
                  </a:lnTo>
                  <a:lnTo>
                    <a:pt x="0" y="12128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790798" cy="1260459"/>
            </a:xfrm>
            <a:prstGeom prst="rect">
              <a:avLst/>
            </a:prstGeom>
          </p:spPr>
          <p:txBody>
            <a:bodyPr lIns="56616" tIns="56616" rIns="56616" bIns="56616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851472" y="3828888"/>
            <a:ext cx="8585056" cy="5814305"/>
            <a:chOff x="0" y="0"/>
            <a:chExt cx="1067057" cy="7226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7057" cy="722674"/>
            </a:xfrm>
            <a:custGeom>
              <a:avLst/>
              <a:gdLst/>
              <a:ahLst/>
              <a:cxnLst/>
              <a:rect l="l" t="t" r="r" b="b"/>
              <a:pathLst>
                <a:path w="1067057" h="722674">
                  <a:moveTo>
                    <a:pt x="0" y="0"/>
                  </a:moveTo>
                  <a:lnTo>
                    <a:pt x="1067057" y="0"/>
                  </a:lnTo>
                  <a:lnTo>
                    <a:pt x="1067057" y="722674"/>
                  </a:lnTo>
                  <a:lnTo>
                    <a:pt x="0" y="722674"/>
                  </a:ln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067057" cy="760774"/>
            </a:xfrm>
            <a:prstGeom prst="rect">
              <a:avLst/>
            </a:prstGeom>
          </p:spPr>
          <p:txBody>
            <a:bodyPr lIns="56616" tIns="56616" rIns="56616" bIns="56616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 flipV="1">
            <a:off x="9144000" y="3828888"/>
            <a:ext cx="0" cy="5814305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4849207" y="4757523"/>
            <a:ext cx="858732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Freeform 15"/>
          <p:cNvSpPr/>
          <p:nvPr/>
        </p:nvSpPr>
        <p:spPr>
          <a:xfrm>
            <a:off x="13800670" y="5824188"/>
            <a:ext cx="3659505" cy="4462812"/>
          </a:xfrm>
          <a:custGeom>
            <a:avLst/>
            <a:gdLst/>
            <a:ahLst/>
            <a:cxnLst/>
            <a:rect l="l" t="t" r="r" b="b"/>
            <a:pathLst>
              <a:path w="3659505" h="4462812">
                <a:moveTo>
                  <a:pt x="0" y="0"/>
                </a:moveTo>
                <a:lnTo>
                  <a:pt x="3659505" y="0"/>
                </a:lnTo>
                <a:lnTo>
                  <a:pt x="3659505" y="4462812"/>
                </a:lnTo>
                <a:lnTo>
                  <a:pt x="0" y="44628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29647" y="1557103"/>
            <a:ext cx="16229653" cy="122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0"/>
              </a:lnSpc>
            </a:pPr>
            <a:r>
              <a:rPr lang="en-US" sz="8768" b="1" spc="-87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5. Ételt csak okosan!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013257" y="3889903"/>
            <a:ext cx="1761175" cy="723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43"/>
              </a:lnSpc>
              <a:spcBef>
                <a:spcPct val="0"/>
              </a:spcBef>
            </a:pPr>
            <a:r>
              <a:rPr lang="en-US" sz="3962" u="none" strike="noStrike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1. kérdés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48479" y="3889903"/>
            <a:ext cx="1785938" cy="725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43"/>
              </a:lnSpc>
              <a:spcBef>
                <a:spcPct val="0"/>
              </a:spcBef>
            </a:pPr>
            <a:r>
              <a:rPr lang="en-US" sz="3962" u="none" strike="noStrike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2. kérdés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277164" y="3482312"/>
            <a:ext cx="5833149" cy="3193649"/>
          </a:xfrm>
          <a:custGeom>
            <a:avLst/>
            <a:gdLst/>
            <a:ahLst/>
            <a:cxnLst/>
            <a:rect l="l" t="t" r="r" b="b"/>
            <a:pathLst>
              <a:path w="5833149" h="3193649">
                <a:moveTo>
                  <a:pt x="0" y="0"/>
                </a:moveTo>
                <a:lnTo>
                  <a:pt x="5833149" y="0"/>
                </a:lnTo>
                <a:lnTo>
                  <a:pt x="5833149" y="3193649"/>
                </a:lnTo>
                <a:lnTo>
                  <a:pt x="0" y="31936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97729" y="3041372"/>
            <a:ext cx="5521590" cy="1592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57"/>
              </a:lnSpc>
              <a:spcBef>
                <a:spcPct val="0"/>
              </a:spcBef>
            </a:pPr>
            <a:r>
              <a:rPr lang="en-US" sz="3814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Használjunk külön vágódeszkát, edényt, eszközt és konyharuhát!</a:t>
            </a:r>
          </a:p>
        </p:txBody>
      </p:sp>
      <p:sp>
        <p:nvSpPr>
          <p:cNvPr id="6" name="Freeform 6"/>
          <p:cNvSpPr/>
          <p:nvPr/>
        </p:nvSpPr>
        <p:spPr>
          <a:xfrm rot="-10208736">
            <a:off x="12497429" y="5017865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0" y="0"/>
                </a:moveTo>
                <a:lnTo>
                  <a:pt x="889452" y="0"/>
                </a:lnTo>
                <a:lnTo>
                  <a:pt x="889452" y="251270"/>
                </a:lnTo>
                <a:lnTo>
                  <a:pt x="0" y="2512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302141">
            <a:off x="11956864" y="2984469"/>
            <a:ext cx="1051251" cy="296978"/>
          </a:xfrm>
          <a:custGeom>
            <a:avLst/>
            <a:gdLst/>
            <a:ahLst/>
            <a:cxnLst/>
            <a:rect l="l" t="t" r="r" b="b"/>
            <a:pathLst>
              <a:path w="1051251" h="296978">
                <a:moveTo>
                  <a:pt x="0" y="0"/>
                </a:moveTo>
                <a:lnTo>
                  <a:pt x="1051250" y="0"/>
                </a:lnTo>
                <a:lnTo>
                  <a:pt x="1051250" y="296978"/>
                </a:lnTo>
                <a:lnTo>
                  <a:pt x="0" y="296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729136" flipH="1">
            <a:off x="10119557" y="7380498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889452" y="0"/>
                </a:moveTo>
                <a:lnTo>
                  <a:pt x="0" y="0"/>
                </a:lnTo>
                <a:lnTo>
                  <a:pt x="0" y="251270"/>
                </a:lnTo>
                <a:lnTo>
                  <a:pt x="889452" y="251270"/>
                </a:lnTo>
                <a:lnTo>
                  <a:pt x="8894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136269" flipH="1">
            <a:off x="5832439" y="3356677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889451" y="0"/>
                </a:moveTo>
                <a:lnTo>
                  <a:pt x="0" y="0"/>
                </a:lnTo>
                <a:lnTo>
                  <a:pt x="0" y="251270"/>
                </a:lnTo>
                <a:lnTo>
                  <a:pt x="889451" y="251270"/>
                </a:lnTo>
                <a:lnTo>
                  <a:pt x="88945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8685" y="7958044"/>
            <a:ext cx="6995775" cy="2149926"/>
            <a:chOff x="0" y="0"/>
            <a:chExt cx="1947465" cy="5984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47465" cy="598491"/>
            </a:xfrm>
            <a:custGeom>
              <a:avLst/>
              <a:gdLst/>
              <a:ahLst/>
              <a:cxnLst/>
              <a:rect l="l" t="t" r="r" b="b"/>
              <a:pathLst>
                <a:path w="1947465" h="598491">
                  <a:moveTo>
                    <a:pt x="56439" y="0"/>
                  </a:moveTo>
                  <a:lnTo>
                    <a:pt x="1891025" y="0"/>
                  </a:lnTo>
                  <a:cubicBezTo>
                    <a:pt x="1922196" y="0"/>
                    <a:pt x="1947465" y="25269"/>
                    <a:pt x="1947465" y="56439"/>
                  </a:cubicBezTo>
                  <a:lnTo>
                    <a:pt x="1947465" y="542051"/>
                  </a:lnTo>
                  <a:cubicBezTo>
                    <a:pt x="1947465" y="557020"/>
                    <a:pt x="1941519" y="571375"/>
                    <a:pt x="1930934" y="581960"/>
                  </a:cubicBezTo>
                  <a:cubicBezTo>
                    <a:pt x="1920350" y="592544"/>
                    <a:pt x="1905994" y="598491"/>
                    <a:pt x="1891025" y="598491"/>
                  </a:cubicBezTo>
                  <a:lnTo>
                    <a:pt x="56439" y="598491"/>
                  </a:lnTo>
                  <a:cubicBezTo>
                    <a:pt x="41471" y="598491"/>
                    <a:pt x="27115" y="592544"/>
                    <a:pt x="16531" y="581960"/>
                  </a:cubicBezTo>
                  <a:cubicBezTo>
                    <a:pt x="5946" y="571375"/>
                    <a:pt x="0" y="557020"/>
                    <a:pt x="0" y="542051"/>
                  </a:cubicBezTo>
                  <a:lnTo>
                    <a:pt x="0" y="56439"/>
                  </a:lnTo>
                  <a:cubicBezTo>
                    <a:pt x="0" y="41471"/>
                    <a:pt x="5946" y="27115"/>
                    <a:pt x="16531" y="16531"/>
                  </a:cubicBezTo>
                  <a:cubicBezTo>
                    <a:pt x="27115" y="5946"/>
                    <a:pt x="41471" y="0"/>
                    <a:pt x="56439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947465" cy="636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25822" y="8313570"/>
            <a:ext cx="6541502" cy="1542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5"/>
              </a:lnSpc>
            </a:pPr>
            <a:r>
              <a:rPr lang="en-US" sz="3462" u="none" strike="noStrike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csirkemell felülete vizes-nyálkás, nincs rossz szaga és még nem járt le. Mit csináljunk?</a:t>
            </a:r>
          </a:p>
        </p:txBody>
      </p:sp>
      <p:sp>
        <p:nvSpPr>
          <p:cNvPr id="14" name="Freeform 14"/>
          <p:cNvSpPr/>
          <p:nvPr/>
        </p:nvSpPr>
        <p:spPr>
          <a:xfrm rot="1302086">
            <a:off x="6044191" y="7208893"/>
            <a:ext cx="1413164" cy="1255950"/>
          </a:xfrm>
          <a:custGeom>
            <a:avLst/>
            <a:gdLst/>
            <a:ahLst/>
            <a:cxnLst/>
            <a:rect l="l" t="t" r="r" b="b"/>
            <a:pathLst>
              <a:path w="1413164" h="1255950">
                <a:moveTo>
                  <a:pt x="0" y="0"/>
                </a:moveTo>
                <a:lnTo>
                  <a:pt x="1413164" y="0"/>
                </a:lnTo>
                <a:lnTo>
                  <a:pt x="1413164" y="1255949"/>
                </a:lnTo>
                <a:lnTo>
                  <a:pt x="0" y="12559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58011" y="7392461"/>
            <a:ext cx="5184926" cy="51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6"/>
              </a:lnSpc>
            </a:pPr>
            <a:r>
              <a:rPr lang="en-US" sz="3635" b="1" spc="-36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I/1.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55039" y="2603546"/>
            <a:ext cx="5349862" cy="108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853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Kézmosás: előtte, közben, utána!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942155" y="5314819"/>
            <a:ext cx="4188366" cy="1112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66"/>
              </a:lnSpc>
            </a:pPr>
            <a:r>
              <a:rPr lang="en-US" sz="3462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Maghőmérséklete érje el a</a:t>
            </a:r>
            <a:r>
              <a:rPr lang="en-US" sz="3462" u="none" strike="noStrike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 75°C-t!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564283" y="7945013"/>
            <a:ext cx="6083491" cy="1439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73"/>
              </a:lnSpc>
              <a:spcBef>
                <a:spcPct val="0"/>
              </a:spcBef>
            </a:pPr>
            <a:r>
              <a:rPr lang="en-US" sz="3462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hőkezelés elpusztítja a felületén megtalálható baktériumokat!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310655" y="1114425"/>
            <a:ext cx="5630282" cy="117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44"/>
              </a:lnSpc>
              <a:spcBef>
                <a:spcPct val="0"/>
              </a:spcBef>
            </a:pPr>
            <a:r>
              <a:rPr lang="en-US" sz="8389" b="1">
                <a:solidFill>
                  <a:srgbClr val="671769"/>
                </a:solidFill>
                <a:latin typeface="Lora Bold"/>
                <a:ea typeface="Lora Bold"/>
                <a:cs typeface="Lora Bold"/>
                <a:sym typeface="Lora Bold"/>
              </a:rPr>
              <a:t>Csirkehús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3777" y="6312"/>
            <a:ext cx="978732" cy="679234"/>
          </a:xfrm>
          <a:custGeom>
            <a:avLst/>
            <a:gdLst/>
            <a:ahLst/>
            <a:cxnLst/>
            <a:rect l="l" t="t" r="r" b="b"/>
            <a:pathLst>
              <a:path w="978732" h="679234">
                <a:moveTo>
                  <a:pt x="0" y="0"/>
                </a:moveTo>
                <a:lnTo>
                  <a:pt x="978732" y="0"/>
                </a:lnTo>
                <a:lnTo>
                  <a:pt x="978732" y="679234"/>
                </a:lnTo>
                <a:lnTo>
                  <a:pt x="0" y="679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651" r="-185761" b="-565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3570"/>
            <a:ext cx="442069" cy="635578"/>
          </a:xfrm>
          <a:custGeom>
            <a:avLst/>
            <a:gdLst/>
            <a:ahLst/>
            <a:cxnLst/>
            <a:rect l="l" t="t" r="r" b="b"/>
            <a:pathLst>
              <a:path w="442069" h="635578">
                <a:moveTo>
                  <a:pt x="0" y="0"/>
                </a:moveTo>
                <a:lnTo>
                  <a:pt x="442069" y="0"/>
                </a:lnTo>
                <a:lnTo>
                  <a:pt x="442069" y="635578"/>
                </a:lnTo>
                <a:lnTo>
                  <a:pt x="0" y="635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5221" r="-3609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3088155"/>
            <a:ext cx="13144500" cy="8156546"/>
          </a:xfrm>
          <a:custGeom>
            <a:avLst/>
            <a:gdLst/>
            <a:ahLst/>
            <a:cxnLst/>
            <a:rect l="l" t="t" r="r" b="b"/>
            <a:pathLst>
              <a:path w="13144500" h="8156546">
                <a:moveTo>
                  <a:pt x="0" y="0"/>
                </a:moveTo>
                <a:lnTo>
                  <a:pt x="13144500" y="0"/>
                </a:lnTo>
                <a:lnTo>
                  <a:pt x="13144500" y="8156546"/>
                </a:lnTo>
                <a:lnTo>
                  <a:pt x="0" y="81565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9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44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0000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144500" y="1066800"/>
            <a:ext cx="5006240" cy="3274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92"/>
              </a:lnSpc>
              <a:spcBef>
                <a:spcPct val="0"/>
              </a:spcBef>
            </a:pPr>
            <a:r>
              <a:rPr lang="en-US" sz="3387" b="1" u="none" strike="noStrike">
                <a:solidFill>
                  <a:srgbClr val="EE0606"/>
                </a:solidFill>
                <a:latin typeface="Lora Bold"/>
                <a:ea typeface="Lora Bold"/>
                <a:cs typeface="Lora Bold"/>
                <a:sym typeface="Lora Bold"/>
              </a:rPr>
              <a:t>A hús mosása nem csökkenti számottevően a kórokozók mennyiségét, ugyanakkor a keresztszennyeződés kockázata jelentős!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97371" y="685546"/>
            <a:ext cx="12789992" cy="2149926"/>
            <a:chOff x="0" y="0"/>
            <a:chExt cx="3560444" cy="5984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60444" cy="598491"/>
            </a:xfrm>
            <a:custGeom>
              <a:avLst/>
              <a:gdLst/>
              <a:ahLst/>
              <a:cxnLst/>
              <a:rect l="l" t="t" r="r" b="b"/>
              <a:pathLst>
                <a:path w="3560444" h="598491">
                  <a:moveTo>
                    <a:pt x="30871" y="0"/>
                  </a:moveTo>
                  <a:lnTo>
                    <a:pt x="3529573" y="0"/>
                  </a:lnTo>
                  <a:cubicBezTo>
                    <a:pt x="3546622" y="0"/>
                    <a:pt x="3560444" y="13821"/>
                    <a:pt x="3560444" y="30871"/>
                  </a:cubicBezTo>
                  <a:lnTo>
                    <a:pt x="3560444" y="567620"/>
                  </a:lnTo>
                  <a:cubicBezTo>
                    <a:pt x="3560444" y="584669"/>
                    <a:pt x="3546622" y="598491"/>
                    <a:pt x="3529573" y="598491"/>
                  </a:cubicBezTo>
                  <a:lnTo>
                    <a:pt x="30871" y="598491"/>
                  </a:lnTo>
                  <a:cubicBezTo>
                    <a:pt x="13821" y="598491"/>
                    <a:pt x="0" y="584669"/>
                    <a:pt x="0" y="567620"/>
                  </a:cubicBezTo>
                  <a:lnTo>
                    <a:pt x="0" y="30871"/>
                  </a:lnTo>
                  <a:cubicBezTo>
                    <a:pt x="0" y="13821"/>
                    <a:pt x="13821" y="0"/>
                    <a:pt x="30871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560444" cy="636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81280" y="1041072"/>
            <a:ext cx="12109009" cy="1542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5"/>
              </a:lnSpc>
            </a:pPr>
            <a:r>
              <a:rPr lang="en-US" sz="3462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Ha a hús felületén természetesen jelenlévő nedvesség zavar minket, itassuk le konyhai papírtörlővel a hőkezelés előtt, ugyanakkor kerüljük a hús mosását!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937648" y="2858763"/>
            <a:ext cx="6376295" cy="5184840"/>
          </a:xfrm>
          <a:custGeom>
            <a:avLst/>
            <a:gdLst/>
            <a:ahLst/>
            <a:cxnLst/>
            <a:rect l="l" t="t" r="r" b="b"/>
            <a:pathLst>
              <a:path w="6376295" h="5184840">
                <a:moveTo>
                  <a:pt x="0" y="0"/>
                </a:moveTo>
                <a:lnTo>
                  <a:pt x="6376295" y="0"/>
                </a:lnTo>
                <a:lnTo>
                  <a:pt x="6376295" y="5184840"/>
                </a:lnTo>
                <a:lnTo>
                  <a:pt x="0" y="51848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116" t="-20877" r="-34399" b="-12280"/>
            </a:stretch>
          </a:blipFill>
        </p:spPr>
      </p:sp>
      <p:sp>
        <p:nvSpPr>
          <p:cNvPr id="5" name="Freeform 5"/>
          <p:cNvSpPr/>
          <p:nvPr/>
        </p:nvSpPr>
        <p:spPr>
          <a:xfrm rot="9595365">
            <a:off x="11294102" y="6093568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0" y="0"/>
                </a:moveTo>
                <a:lnTo>
                  <a:pt x="889452" y="0"/>
                </a:lnTo>
                <a:lnTo>
                  <a:pt x="889452" y="251270"/>
                </a:lnTo>
                <a:lnTo>
                  <a:pt x="0" y="2512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302141">
            <a:off x="11920722" y="3605948"/>
            <a:ext cx="1051251" cy="296978"/>
          </a:xfrm>
          <a:custGeom>
            <a:avLst/>
            <a:gdLst/>
            <a:ahLst/>
            <a:cxnLst/>
            <a:rect l="l" t="t" r="r" b="b"/>
            <a:pathLst>
              <a:path w="1051251" h="296978">
                <a:moveTo>
                  <a:pt x="0" y="0"/>
                </a:moveTo>
                <a:lnTo>
                  <a:pt x="1051250" y="0"/>
                </a:lnTo>
                <a:lnTo>
                  <a:pt x="1051250" y="296978"/>
                </a:lnTo>
                <a:lnTo>
                  <a:pt x="0" y="296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289202" flipH="1">
            <a:off x="8099496" y="8234902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889452" y="0"/>
                </a:moveTo>
                <a:lnTo>
                  <a:pt x="0" y="0"/>
                </a:lnTo>
                <a:lnTo>
                  <a:pt x="0" y="251270"/>
                </a:lnTo>
                <a:lnTo>
                  <a:pt x="889452" y="251270"/>
                </a:lnTo>
                <a:lnTo>
                  <a:pt x="8894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796876" flipH="1">
            <a:off x="5865929" y="3851559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889452" y="0"/>
                </a:moveTo>
                <a:lnTo>
                  <a:pt x="0" y="0"/>
                </a:lnTo>
                <a:lnTo>
                  <a:pt x="0" y="251270"/>
                </a:lnTo>
                <a:lnTo>
                  <a:pt x="889452" y="251270"/>
                </a:lnTo>
                <a:lnTo>
                  <a:pt x="8894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8685" y="8461179"/>
            <a:ext cx="6995775" cy="1646791"/>
            <a:chOff x="0" y="0"/>
            <a:chExt cx="1947465" cy="45842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47465" cy="458429"/>
            </a:xfrm>
            <a:custGeom>
              <a:avLst/>
              <a:gdLst/>
              <a:ahLst/>
              <a:cxnLst/>
              <a:rect l="l" t="t" r="r" b="b"/>
              <a:pathLst>
                <a:path w="1947465" h="458429">
                  <a:moveTo>
                    <a:pt x="56439" y="0"/>
                  </a:moveTo>
                  <a:lnTo>
                    <a:pt x="1891025" y="0"/>
                  </a:lnTo>
                  <a:cubicBezTo>
                    <a:pt x="1922196" y="0"/>
                    <a:pt x="1947465" y="25269"/>
                    <a:pt x="1947465" y="56439"/>
                  </a:cubicBezTo>
                  <a:lnTo>
                    <a:pt x="1947465" y="401990"/>
                  </a:lnTo>
                  <a:cubicBezTo>
                    <a:pt x="1947465" y="416958"/>
                    <a:pt x="1941519" y="431314"/>
                    <a:pt x="1930934" y="441898"/>
                  </a:cubicBezTo>
                  <a:cubicBezTo>
                    <a:pt x="1920350" y="452483"/>
                    <a:pt x="1905994" y="458429"/>
                    <a:pt x="1891025" y="458429"/>
                  </a:cubicBezTo>
                  <a:lnTo>
                    <a:pt x="56439" y="458429"/>
                  </a:lnTo>
                  <a:cubicBezTo>
                    <a:pt x="41471" y="458429"/>
                    <a:pt x="27115" y="452483"/>
                    <a:pt x="16531" y="441898"/>
                  </a:cubicBezTo>
                  <a:cubicBezTo>
                    <a:pt x="5946" y="431314"/>
                    <a:pt x="0" y="416958"/>
                    <a:pt x="0" y="401990"/>
                  </a:cubicBezTo>
                  <a:lnTo>
                    <a:pt x="0" y="56439"/>
                  </a:lnTo>
                  <a:cubicBezTo>
                    <a:pt x="0" y="41471"/>
                    <a:pt x="5946" y="27115"/>
                    <a:pt x="16531" y="16531"/>
                  </a:cubicBezTo>
                  <a:cubicBezTo>
                    <a:pt x="27115" y="5946"/>
                    <a:pt x="41471" y="0"/>
                    <a:pt x="56439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47465" cy="496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25822" y="8749078"/>
            <a:ext cx="6541502" cy="102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5"/>
              </a:lnSpc>
            </a:pPr>
            <a:r>
              <a:rPr lang="en-US" sz="3462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burgonya héja zöldesen elszíneződött. Mit csináljunk?</a:t>
            </a:r>
          </a:p>
        </p:txBody>
      </p:sp>
      <p:sp>
        <p:nvSpPr>
          <p:cNvPr id="13" name="Freeform 13"/>
          <p:cNvSpPr/>
          <p:nvPr/>
        </p:nvSpPr>
        <p:spPr>
          <a:xfrm rot="1302086">
            <a:off x="5927935" y="7634760"/>
            <a:ext cx="1413164" cy="1255950"/>
          </a:xfrm>
          <a:custGeom>
            <a:avLst/>
            <a:gdLst/>
            <a:ahLst/>
            <a:cxnLst/>
            <a:rect l="l" t="t" r="r" b="b"/>
            <a:pathLst>
              <a:path w="1413164" h="1255950">
                <a:moveTo>
                  <a:pt x="0" y="0"/>
                </a:moveTo>
                <a:lnTo>
                  <a:pt x="1413164" y="0"/>
                </a:lnTo>
                <a:lnTo>
                  <a:pt x="1413164" y="1255949"/>
                </a:lnTo>
                <a:lnTo>
                  <a:pt x="0" y="12559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58011" y="7946726"/>
            <a:ext cx="5106823" cy="51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6"/>
              </a:lnSpc>
            </a:pPr>
            <a:r>
              <a:rPr lang="en-US" sz="3635" b="1" spc="-36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I/2.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3564" y="3319002"/>
            <a:ext cx="5592245" cy="1344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2"/>
              </a:lnSpc>
              <a:spcBef>
                <a:spcPct val="0"/>
              </a:spcBef>
            </a:pPr>
            <a:r>
              <a:rPr lang="en-US" sz="3213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Tároljuk hűvös, sötét helyen (10-15°C között) – például kamrában vagy pincében.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55496" y="3541792"/>
            <a:ext cx="4175150" cy="899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2"/>
              </a:lnSpc>
              <a:spcBef>
                <a:spcPct val="0"/>
              </a:spcBef>
            </a:pPr>
            <a:r>
              <a:rPr lang="en-US" sz="3213" u="none" strike="noStrike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burgonya héja jól komposztálható.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313943" y="5479758"/>
            <a:ext cx="5262388" cy="1791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2"/>
              </a:lnSpc>
              <a:spcBef>
                <a:spcPct val="0"/>
              </a:spcBef>
            </a:pPr>
            <a:r>
              <a:rPr lang="en-US" sz="3213" u="none" strike="noStrike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burgonya héja megzöldül, ha fény éri. A zöld részben található szolanin gyomorrontást okoz.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863049" y="8389112"/>
            <a:ext cx="8713282" cy="1347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2"/>
              </a:lnSpc>
              <a:spcBef>
                <a:spcPct val="0"/>
              </a:spcBef>
            </a:pPr>
            <a:r>
              <a:rPr lang="en-US" sz="3213" u="none" strike="noStrike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Ha csírázott vagy zöldes a burgonya, azokon a részeken vastagon hámozzuk meg, ne fogyasszuk el.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310655" y="1114425"/>
            <a:ext cx="5630282" cy="117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44"/>
              </a:lnSpc>
              <a:spcBef>
                <a:spcPct val="0"/>
              </a:spcBef>
            </a:pPr>
            <a:r>
              <a:rPr lang="en-US" sz="8389" b="1">
                <a:solidFill>
                  <a:srgbClr val="671769"/>
                </a:solidFill>
                <a:latin typeface="Lora Bold"/>
                <a:ea typeface="Lora Bold"/>
                <a:cs typeface="Lora Bold"/>
                <a:sym typeface="Lora Bold"/>
              </a:rPr>
              <a:t>Burgonya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84854" y="3582164"/>
            <a:ext cx="6377941" cy="4911014"/>
          </a:xfrm>
          <a:custGeom>
            <a:avLst/>
            <a:gdLst/>
            <a:ahLst/>
            <a:cxnLst/>
            <a:rect l="l" t="t" r="r" b="b"/>
            <a:pathLst>
              <a:path w="6377941" h="4911014">
                <a:moveTo>
                  <a:pt x="0" y="0"/>
                </a:moveTo>
                <a:lnTo>
                  <a:pt x="6377941" y="0"/>
                </a:lnTo>
                <a:lnTo>
                  <a:pt x="6377941" y="4911014"/>
                </a:lnTo>
                <a:lnTo>
                  <a:pt x="0" y="49110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421633" flipH="1">
            <a:off x="11675747" y="6869699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889452" y="0"/>
                </a:moveTo>
                <a:lnTo>
                  <a:pt x="0" y="0"/>
                </a:lnTo>
                <a:lnTo>
                  <a:pt x="0" y="251270"/>
                </a:lnTo>
                <a:lnTo>
                  <a:pt x="889452" y="251270"/>
                </a:lnTo>
                <a:lnTo>
                  <a:pt x="8894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393062">
            <a:off x="11837650" y="3211882"/>
            <a:ext cx="1051251" cy="296978"/>
          </a:xfrm>
          <a:custGeom>
            <a:avLst/>
            <a:gdLst/>
            <a:ahLst/>
            <a:cxnLst/>
            <a:rect l="l" t="t" r="r" b="b"/>
            <a:pathLst>
              <a:path w="1051251" h="296978">
                <a:moveTo>
                  <a:pt x="0" y="0"/>
                </a:moveTo>
                <a:lnTo>
                  <a:pt x="1051251" y="0"/>
                </a:lnTo>
                <a:lnTo>
                  <a:pt x="1051251" y="296978"/>
                </a:lnTo>
                <a:lnTo>
                  <a:pt x="0" y="296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540784" flipH="1">
            <a:off x="9689052" y="8551151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889452" y="0"/>
                </a:moveTo>
                <a:lnTo>
                  <a:pt x="0" y="0"/>
                </a:lnTo>
                <a:lnTo>
                  <a:pt x="0" y="251270"/>
                </a:lnTo>
                <a:lnTo>
                  <a:pt x="889452" y="251270"/>
                </a:lnTo>
                <a:lnTo>
                  <a:pt x="8894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460614" flipH="1">
            <a:off x="5485185" y="3922937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889452" y="0"/>
                </a:moveTo>
                <a:lnTo>
                  <a:pt x="0" y="0"/>
                </a:lnTo>
                <a:lnTo>
                  <a:pt x="0" y="251270"/>
                </a:lnTo>
                <a:lnTo>
                  <a:pt x="889452" y="251270"/>
                </a:lnTo>
                <a:lnTo>
                  <a:pt x="8894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0" y="8214804"/>
            <a:ext cx="6995775" cy="1991441"/>
            <a:chOff x="0" y="0"/>
            <a:chExt cx="1947465" cy="55437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47465" cy="554372"/>
            </a:xfrm>
            <a:custGeom>
              <a:avLst/>
              <a:gdLst/>
              <a:ahLst/>
              <a:cxnLst/>
              <a:rect l="l" t="t" r="r" b="b"/>
              <a:pathLst>
                <a:path w="1947465" h="554372">
                  <a:moveTo>
                    <a:pt x="56439" y="0"/>
                  </a:moveTo>
                  <a:lnTo>
                    <a:pt x="1891025" y="0"/>
                  </a:lnTo>
                  <a:cubicBezTo>
                    <a:pt x="1922196" y="0"/>
                    <a:pt x="1947465" y="25269"/>
                    <a:pt x="1947465" y="56439"/>
                  </a:cubicBezTo>
                  <a:lnTo>
                    <a:pt x="1947465" y="497932"/>
                  </a:lnTo>
                  <a:cubicBezTo>
                    <a:pt x="1947465" y="512901"/>
                    <a:pt x="1941519" y="527257"/>
                    <a:pt x="1930934" y="537841"/>
                  </a:cubicBezTo>
                  <a:cubicBezTo>
                    <a:pt x="1920350" y="548426"/>
                    <a:pt x="1905994" y="554372"/>
                    <a:pt x="1891025" y="554372"/>
                  </a:cubicBezTo>
                  <a:lnTo>
                    <a:pt x="56439" y="554372"/>
                  </a:lnTo>
                  <a:cubicBezTo>
                    <a:pt x="41471" y="554372"/>
                    <a:pt x="27115" y="548426"/>
                    <a:pt x="16531" y="537841"/>
                  </a:cubicBezTo>
                  <a:cubicBezTo>
                    <a:pt x="5946" y="527257"/>
                    <a:pt x="0" y="512901"/>
                    <a:pt x="0" y="497932"/>
                  </a:cubicBezTo>
                  <a:lnTo>
                    <a:pt x="0" y="56439"/>
                  </a:lnTo>
                  <a:cubicBezTo>
                    <a:pt x="0" y="41471"/>
                    <a:pt x="5946" y="27115"/>
                    <a:pt x="16531" y="16531"/>
                  </a:cubicBezTo>
                  <a:cubicBezTo>
                    <a:pt x="27115" y="5946"/>
                    <a:pt x="41471" y="0"/>
                    <a:pt x="56439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47465" cy="592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27136" y="8502703"/>
            <a:ext cx="6541502" cy="1542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5"/>
              </a:lnSpc>
            </a:pPr>
            <a:r>
              <a:rPr lang="en-US" sz="3462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csokoládé felületén fehér foltokat találunk. Megehetjük még? Mit csináljunk vele?</a:t>
            </a:r>
          </a:p>
        </p:txBody>
      </p:sp>
      <p:sp>
        <p:nvSpPr>
          <p:cNvPr id="13" name="Freeform 13"/>
          <p:cNvSpPr/>
          <p:nvPr/>
        </p:nvSpPr>
        <p:spPr>
          <a:xfrm rot="1302086">
            <a:off x="5829250" y="7388385"/>
            <a:ext cx="1413164" cy="1255950"/>
          </a:xfrm>
          <a:custGeom>
            <a:avLst/>
            <a:gdLst/>
            <a:ahLst/>
            <a:cxnLst/>
            <a:rect l="l" t="t" r="r" b="b"/>
            <a:pathLst>
              <a:path w="1413164" h="1255950">
                <a:moveTo>
                  <a:pt x="0" y="0"/>
                </a:moveTo>
                <a:lnTo>
                  <a:pt x="1413164" y="0"/>
                </a:lnTo>
                <a:lnTo>
                  <a:pt x="1413164" y="1255950"/>
                </a:lnTo>
                <a:lnTo>
                  <a:pt x="0" y="12559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7580124" y="8051321"/>
            <a:ext cx="1993701" cy="199370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25046" r="-25046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359326" y="7700352"/>
            <a:ext cx="4757531" cy="51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6"/>
              </a:lnSpc>
            </a:pPr>
            <a:r>
              <a:rPr lang="en-US" sz="3635" b="1" spc="-36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II/1.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8011" y="3917815"/>
            <a:ext cx="5288783" cy="1706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7"/>
              </a:lnSpc>
              <a:spcBef>
                <a:spcPct val="0"/>
              </a:spcBef>
            </a:pP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csokoládénak minőségmegőrzési ideje van, így a lejáratot követően is adhatunk még neki esélyt.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37570" y="3028104"/>
            <a:ext cx="4875482" cy="1723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7"/>
              </a:lnSpc>
              <a:spcBef>
                <a:spcPct val="0"/>
              </a:spcBef>
            </a:pP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Tároljuk egyenletes hőmérsékleten, a kamrában vagy a szekrényben.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78197" y="6252709"/>
            <a:ext cx="5419677" cy="1288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7"/>
              </a:lnSpc>
              <a:spcBef>
                <a:spcPct val="0"/>
              </a:spcBef>
            </a:pP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csokoládé felületén megjelenő fehér foltok cukor vagy kakaóvaj kiválás okai.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54850" y="8640814"/>
            <a:ext cx="7258202" cy="1294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7"/>
              </a:lnSpc>
              <a:spcBef>
                <a:spcPct val="0"/>
              </a:spcBef>
            </a:pP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foltos csokoládé még biztonsággal felhasználható, olvasszuk fel vagy használjuk süteményekbe.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28798" y="1114425"/>
            <a:ext cx="7890052" cy="117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44"/>
              </a:lnSpc>
              <a:spcBef>
                <a:spcPct val="0"/>
              </a:spcBef>
            </a:pPr>
            <a:r>
              <a:rPr lang="en-US" sz="8389" b="1">
                <a:solidFill>
                  <a:srgbClr val="671769"/>
                </a:solidFill>
                <a:latin typeface="Lora Bold"/>
                <a:ea typeface="Lora Bold"/>
                <a:cs typeface="Lora Bold"/>
                <a:sym typeface="Lora Bold"/>
              </a:rPr>
              <a:t>Csokoládé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8214804"/>
            <a:ext cx="6995775" cy="1991441"/>
            <a:chOff x="0" y="0"/>
            <a:chExt cx="1947465" cy="5543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7465" cy="554372"/>
            </a:xfrm>
            <a:custGeom>
              <a:avLst/>
              <a:gdLst/>
              <a:ahLst/>
              <a:cxnLst/>
              <a:rect l="l" t="t" r="r" b="b"/>
              <a:pathLst>
                <a:path w="1947465" h="554372">
                  <a:moveTo>
                    <a:pt x="56439" y="0"/>
                  </a:moveTo>
                  <a:lnTo>
                    <a:pt x="1891025" y="0"/>
                  </a:lnTo>
                  <a:cubicBezTo>
                    <a:pt x="1922196" y="0"/>
                    <a:pt x="1947465" y="25269"/>
                    <a:pt x="1947465" y="56439"/>
                  </a:cubicBezTo>
                  <a:lnTo>
                    <a:pt x="1947465" y="497932"/>
                  </a:lnTo>
                  <a:cubicBezTo>
                    <a:pt x="1947465" y="512901"/>
                    <a:pt x="1941519" y="527257"/>
                    <a:pt x="1930934" y="537841"/>
                  </a:cubicBezTo>
                  <a:cubicBezTo>
                    <a:pt x="1920350" y="548426"/>
                    <a:pt x="1905994" y="554372"/>
                    <a:pt x="1891025" y="554372"/>
                  </a:cubicBezTo>
                  <a:lnTo>
                    <a:pt x="56439" y="554372"/>
                  </a:lnTo>
                  <a:cubicBezTo>
                    <a:pt x="41471" y="554372"/>
                    <a:pt x="27115" y="548426"/>
                    <a:pt x="16531" y="537841"/>
                  </a:cubicBezTo>
                  <a:cubicBezTo>
                    <a:pt x="5946" y="527257"/>
                    <a:pt x="0" y="512901"/>
                    <a:pt x="0" y="497932"/>
                  </a:cubicBezTo>
                  <a:lnTo>
                    <a:pt x="0" y="56439"/>
                  </a:lnTo>
                  <a:cubicBezTo>
                    <a:pt x="0" y="41471"/>
                    <a:pt x="5946" y="27115"/>
                    <a:pt x="16531" y="16531"/>
                  </a:cubicBezTo>
                  <a:cubicBezTo>
                    <a:pt x="27115" y="5946"/>
                    <a:pt x="41471" y="0"/>
                    <a:pt x="56439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947465" cy="592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27136" y="8701302"/>
            <a:ext cx="6541502" cy="102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5"/>
              </a:lnSpc>
            </a:pPr>
            <a:r>
              <a:rPr lang="en-US" sz="3462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Milyen kockázata van a nyers tojásos ételek fogyasztásának?</a:t>
            </a:r>
          </a:p>
        </p:txBody>
      </p:sp>
      <p:sp>
        <p:nvSpPr>
          <p:cNvPr id="8" name="Freeform 8"/>
          <p:cNvSpPr/>
          <p:nvPr/>
        </p:nvSpPr>
        <p:spPr>
          <a:xfrm rot="1302086">
            <a:off x="5829250" y="7388385"/>
            <a:ext cx="1413164" cy="1255950"/>
          </a:xfrm>
          <a:custGeom>
            <a:avLst/>
            <a:gdLst/>
            <a:ahLst/>
            <a:cxnLst/>
            <a:rect l="l" t="t" r="r" b="b"/>
            <a:pathLst>
              <a:path w="1413164" h="1255950">
                <a:moveTo>
                  <a:pt x="0" y="0"/>
                </a:moveTo>
                <a:lnTo>
                  <a:pt x="1413164" y="0"/>
                </a:lnTo>
                <a:lnTo>
                  <a:pt x="1413164" y="1255950"/>
                </a:lnTo>
                <a:lnTo>
                  <a:pt x="0" y="1255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59326" y="7700352"/>
            <a:ext cx="4914992" cy="51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6"/>
              </a:lnSpc>
            </a:pPr>
            <a:r>
              <a:rPr lang="en-US" sz="3635" b="1" spc="-36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II/2.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28798" y="1114425"/>
            <a:ext cx="7890052" cy="117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44"/>
              </a:lnSpc>
              <a:spcBef>
                <a:spcPct val="0"/>
              </a:spcBef>
            </a:pPr>
            <a:r>
              <a:rPr lang="en-US" sz="8389" b="1">
                <a:solidFill>
                  <a:srgbClr val="671769"/>
                </a:solidFill>
                <a:latin typeface="Lora Bold"/>
                <a:ea typeface="Lora Bold"/>
                <a:cs typeface="Lora Bold"/>
                <a:sym typeface="Lora Bold"/>
              </a:rPr>
              <a:t>Tojás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41393" y="7200196"/>
            <a:ext cx="4067906" cy="1312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19"/>
              </a:lnSpc>
              <a:spcBef>
                <a:spcPct val="0"/>
              </a:spcBef>
            </a:pPr>
            <a:r>
              <a:rPr lang="en-US" sz="313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Tojás frissességének vizsgálata vízbe merítéssel.</a:t>
            </a:r>
          </a:p>
        </p:txBody>
      </p:sp>
      <p:sp>
        <p:nvSpPr>
          <p:cNvPr id="12" name="Freeform 12"/>
          <p:cNvSpPr/>
          <p:nvPr/>
        </p:nvSpPr>
        <p:spPr>
          <a:xfrm rot="-10295882" flipH="1">
            <a:off x="11362154" y="6566953"/>
            <a:ext cx="1425376" cy="402669"/>
          </a:xfrm>
          <a:custGeom>
            <a:avLst/>
            <a:gdLst/>
            <a:ahLst/>
            <a:cxnLst/>
            <a:rect l="l" t="t" r="r" b="b"/>
            <a:pathLst>
              <a:path w="1425376" h="402669">
                <a:moveTo>
                  <a:pt x="1425376" y="0"/>
                </a:moveTo>
                <a:lnTo>
                  <a:pt x="0" y="0"/>
                </a:lnTo>
                <a:lnTo>
                  <a:pt x="0" y="402669"/>
                </a:lnTo>
                <a:lnTo>
                  <a:pt x="1425376" y="402669"/>
                </a:lnTo>
                <a:lnTo>
                  <a:pt x="142537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410730" y="6025791"/>
            <a:ext cx="6266483" cy="4261209"/>
          </a:xfrm>
          <a:custGeom>
            <a:avLst/>
            <a:gdLst/>
            <a:ahLst/>
            <a:cxnLst/>
            <a:rect l="l" t="t" r="r" b="b"/>
            <a:pathLst>
              <a:path w="6266483" h="4261209">
                <a:moveTo>
                  <a:pt x="0" y="0"/>
                </a:moveTo>
                <a:lnTo>
                  <a:pt x="6266483" y="0"/>
                </a:lnTo>
                <a:lnTo>
                  <a:pt x="6266483" y="4261209"/>
                </a:lnTo>
                <a:lnTo>
                  <a:pt x="0" y="42612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227714" y="8889674"/>
            <a:ext cx="5744346" cy="1035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73"/>
              </a:lnSpc>
              <a:spcBef>
                <a:spcPct val="0"/>
              </a:spcBef>
            </a:pPr>
            <a:r>
              <a:rPr lang="en-US" sz="2544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kevésbé friss tojásfehérjét könnyebb habbá verni. Könnyebben pucolható meg főzés után.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14515" y="6044841"/>
            <a:ext cx="2058990" cy="472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66"/>
              </a:lnSpc>
              <a:spcBef>
                <a:spcPct val="0"/>
              </a:spcBef>
            </a:pPr>
            <a:r>
              <a:rPr lang="en-US" sz="3364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Friss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530243" y="5813009"/>
            <a:ext cx="1221223" cy="936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66"/>
              </a:lnSpc>
              <a:spcBef>
                <a:spcPct val="0"/>
              </a:spcBef>
            </a:pPr>
            <a:r>
              <a:rPr lang="en-US" sz="3364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Nem friss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8651" y="2989151"/>
            <a:ext cx="8810736" cy="3967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3893" lvl="1" indent="-351946" algn="l">
              <a:lnSpc>
                <a:spcPts val="3944"/>
              </a:lnSpc>
              <a:buFont typeface="Arial"/>
              <a:buChar char="•"/>
            </a:pPr>
            <a:r>
              <a:rPr lang="en-US" sz="3260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Nem szükséges hűtőszekrényben tárolni. Ha mégis berakjuk, akkor már ne vegyük ki addig, amíg fel nem használjuk.</a:t>
            </a:r>
          </a:p>
          <a:p>
            <a:pPr marL="703893" lvl="1" indent="-351946" algn="l">
              <a:lnSpc>
                <a:spcPts val="3944"/>
              </a:lnSpc>
              <a:buFont typeface="Arial"/>
              <a:buChar char="•"/>
            </a:pPr>
            <a:r>
              <a:rPr lang="en-US" sz="3260" b="1">
                <a:solidFill>
                  <a:srgbClr val="671769"/>
                </a:solidFill>
                <a:latin typeface="Lora Bold"/>
                <a:ea typeface="Lora Bold"/>
                <a:cs typeface="Lora Bold"/>
                <a:sym typeface="Lora Bold"/>
              </a:rPr>
              <a:t>A tojás felületén és a tojásban gyakori kórokozó a </a:t>
            </a:r>
            <a:r>
              <a:rPr lang="en-US" sz="3260" b="1" i="1">
                <a:solidFill>
                  <a:srgbClr val="671769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Salmonella</a:t>
            </a:r>
            <a:r>
              <a:rPr lang="en-US" sz="3260" b="1">
                <a:solidFill>
                  <a:srgbClr val="671769"/>
                </a:solidFill>
                <a:latin typeface="Lora Bold"/>
                <a:ea typeface="Lora Bold"/>
                <a:cs typeface="Lora Bold"/>
                <a:sym typeface="Lora Bold"/>
              </a:rPr>
              <a:t>, ami megfelelő hőkezeléssel elpusztítható.</a:t>
            </a:r>
          </a:p>
          <a:p>
            <a:pPr marL="703893" lvl="1" indent="-351946" algn="l">
              <a:lnSpc>
                <a:spcPts val="3944"/>
              </a:lnSpc>
              <a:buFont typeface="Arial"/>
              <a:buChar char="•"/>
            </a:pPr>
            <a:r>
              <a:rPr lang="en-US" sz="3260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tojáshéj komposztálható. Érdemes apróra zúzni.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73825" y="2983298"/>
            <a:ext cx="8473319" cy="2481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3893" lvl="1" indent="-351946" algn="l">
              <a:lnSpc>
                <a:spcPts val="3944"/>
              </a:lnSpc>
              <a:buFont typeface="Arial"/>
              <a:buChar char="•"/>
            </a:pPr>
            <a:r>
              <a:rPr lang="en-US" sz="3260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tojás vízbemerítése jó módszer arra, hogy megtudjuk a tojásunk friss-e, ugyanakkor nem ad tájékoztatást arról, hogy biztonságos-e még elfogyasztanunk azt.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sp>
        <p:nvSpPr>
          <p:cNvPr id="4" name="Freeform 4"/>
          <p:cNvSpPr/>
          <p:nvPr/>
        </p:nvSpPr>
        <p:spPr>
          <a:xfrm rot="-500323">
            <a:off x="6422923" y="2400801"/>
            <a:ext cx="6301803" cy="6301803"/>
          </a:xfrm>
          <a:custGeom>
            <a:avLst/>
            <a:gdLst/>
            <a:ahLst/>
            <a:cxnLst/>
            <a:rect l="l" t="t" r="r" b="b"/>
            <a:pathLst>
              <a:path w="6301803" h="6301803">
                <a:moveTo>
                  <a:pt x="0" y="0"/>
                </a:moveTo>
                <a:lnTo>
                  <a:pt x="6301803" y="0"/>
                </a:lnTo>
                <a:lnTo>
                  <a:pt x="6301803" y="6301803"/>
                </a:lnTo>
                <a:lnTo>
                  <a:pt x="0" y="63018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2175124" y="5426068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0" y="0"/>
                </a:moveTo>
                <a:lnTo>
                  <a:pt x="889451" y="0"/>
                </a:lnTo>
                <a:lnTo>
                  <a:pt x="889451" y="251270"/>
                </a:lnTo>
                <a:lnTo>
                  <a:pt x="0" y="2512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697095">
            <a:off x="11204773" y="3670633"/>
            <a:ext cx="1051251" cy="296978"/>
          </a:xfrm>
          <a:custGeom>
            <a:avLst/>
            <a:gdLst/>
            <a:ahLst/>
            <a:cxnLst/>
            <a:rect l="l" t="t" r="r" b="b"/>
            <a:pathLst>
              <a:path w="1051251" h="296978">
                <a:moveTo>
                  <a:pt x="0" y="0"/>
                </a:moveTo>
                <a:lnTo>
                  <a:pt x="1051250" y="0"/>
                </a:lnTo>
                <a:lnTo>
                  <a:pt x="1051250" y="296978"/>
                </a:lnTo>
                <a:lnTo>
                  <a:pt x="0" y="296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796876" flipH="1">
            <a:off x="5938479" y="3108737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889452" y="0"/>
                </a:moveTo>
                <a:lnTo>
                  <a:pt x="0" y="0"/>
                </a:lnTo>
                <a:lnTo>
                  <a:pt x="0" y="251271"/>
                </a:lnTo>
                <a:lnTo>
                  <a:pt x="889452" y="251271"/>
                </a:lnTo>
                <a:lnTo>
                  <a:pt x="8894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0" y="8214804"/>
            <a:ext cx="7561616" cy="1991441"/>
            <a:chOff x="0" y="0"/>
            <a:chExt cx="2104982" cy="5543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4982" cy="554372"/>
            </a:xfrm>
            <a:custGeom>
              <a:avLst/>
              <a:gdLst/>
              <a:ahLst/>
              <a:cxnLst/>
              <a:rect l="l" t="t" r="r" b="b"/>
              <a:pathLst>
                <a:path w="2104982" h="554372">
                  <a:moveTo>
                    <a:pt x="52216" y="0"/>
                  </a:moveTo>
                  <a:lnTo>
                    <a:pt x="2052766" y="0"/>
                  </a:lnTo>
                  <a:cubicBezTo>
                    <a:pt x="2066615" y="0"/>
                    <a:pt x="2079896" y="5501"/>
                    <a:pt x="2089689" y="15294"/>
                  </a:cubicBezTo>
                  <a:cubicBezTo>
                    <a:pt x="2099481" y="25086"/>
                    <a:pt x="2104982" y="38368"/>
                    <a:pt x="2104982" y="52216"/>
                  </a:cubicBezTo>
                  <a:lnTo>
                    <a:pt x="2104982" y="502156"/>
                  </a:lnTo>
                  <a:cubicBezTo>
                    <a:pt x="2104982" y="530994"/>
                    <a:pt x="2081605" y="554372"/>
                    <a:pt x="2052766" y="554372"/>
                  </a:cubicBezTo>
                  <a:lnTo>
                    <a:pt x="52216" y="554372"/>
                  </a:lnTo>
                  <a:cubicBezTo>
                    <a:pt x="38368" y="554372"/>
                    <a:pt x="25086" y="548871"/>
                    <a:pt x="15294" y="539078"/>
                  </a:cubicBezTo>
                  <a:cubicBezTo>
                    <a:pt x="5501" y="529286"/>
                    <a:pt x="0" y="516004"/>
                    <a:pt x="0" y="502156"/>
                  </a:cubicBezTo>
                  <a:lnTo>
                    <a:pt x="0" y="52216"/>
                  </a:lnTo>
                  <a:cubicBezTo>
                    <a:pt x="0" y="38368"/>
                    <a:pt x="5501" y="25086"/>
                    <a:pt x="15294" y="15294"/>
                  </a:cubicBezTo>
                  <a:cubicBezTo>
                    <a:pt x="25086" y="5501"/>
                    <a:pt x="38368" y="0"/>
                    <a:pt x="52216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4982" cy="592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7371" y="8444127"/>
            <a:ext cx="7255262" cy="1542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5"/>
              </a:lnSpc>
            </a:pPr>
            <a:r>
              <a:rPr lang="en-US" sz="3462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sárgarépát a levelével együtt vásároltuk. Hogyan áll el tovább a levéllel vagy nélküle? Vajon miért?</a:t>
            </a:r>
          </a:p>
        </p:txBody>
      </p:sp>
      <p:sp>
        <p:nvSpPr>
          <p:cNvPr id="12" name="Freeform 12"/>
          <p:cNvSpPr/>
          <p:nvPr/>
        </p:nvSpPr>
        <p:spPr>
          <a:xfrm rot="1302086">
            <a:off x="6565331" y="7310553"/>
            <a:ext cx="1413164" cy="1255950"/>
          </a:xfrm>
          <a:custGeom>
            <a:avLst/>
            <a:gdLst/>
            <a:ahLst/>
            <a:cxnLst/>
            <a:rect l="l" t="t" r="r" b="b"/>
            <a:pathLst>
              <a:path w="1413164" h="1255950">
                <a:moveTo>
                  <a:pt x="0" y="0"/>
                </a:moveTo>
                <a:lnTo>
                  <a:pt x="1413164" y="0"/>
                </a:lnTo>
                <a:lnTo>
                  <a:pt x="1413164" y="1255949"/>
                </a:lnTo>
                <a:lnTo>
                  <a:pt x="0" y="12559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9326" y="7700352"/>
            <a:ext cx="5049959" cy="51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6"/>
              </a:lnSpc>
            </a:pPr>
            <a:r>
              <a:rPr lang="en-US" sz="3635" b="1" spc="-36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III/1.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0492" y="3186748"/>
            <a:ext cx="5288783" cy="211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26"/>
              </a:lnSpc>
            </a:pP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sárgarépa levelét vágjuk le, mert tovább eláll nélküle. A levél salátákba vagy pestonak is nagyon finom.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75124" y="3272473"/>
            <a:ext cx="5088684" cy="129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7"/>
              </a:lnSpc>
              <a:spcBef>
                <a:spcPct val="0"/>
              </a:spcBef>
            </a:pP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Tároljuk hűtőszekrényben, miután eltávolítottuk a levelét.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28798" y="1114425"/>
            <a:ext cx="7890052" cy="117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44"/>
              </a:lnSpc>
              <a:spcBef>
                <a:spcPct val="0"/>
              </a:spcBef>
            </a:pPr>
            <a:r>
              <a:rPr lang="en-US" sz="8389" b="1">
                <a:solidFill>
                  <a:srgbClr val="671769"/>
                </a:solidFill>
                <a:latin typeface="Lora Bold"/>
                <a:ea typeface="Lora Bold"/>
                <a:cs typeface="Lora Bold"/>
                <a:sym typeface="Lora Bold"/>
              </a:rPr>
              <a:t>Sárgarépa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80430" y="5464168"/>
            <a:ext cx="5088684" cy="1723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7"/>
              </a:lnSpc>
              <a:spcBef>
                <a:spcPct val="0"/>
              </a:spcBef>
            </a:pP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Ha elvesztette roppanósságát tegyük néhány órára jeges vízbe a megtisztított szeleteket.</a:t>
            </a:r>
          </a:p>
        </p:txBody>
      </p:sp>
      <p:sp>
        <p:nvSpPr>
          <p:cNvPr id="18" name="Freeform 18"/>
          <p:cNvSpPr/>
          <p:nvPr/>
        </p:nvSpPr>
        <p:spPr>
          <a:xfrm rot="5592358" flipH="1">
            <a:off x="10139949" y="8089169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889452" y="0"/>
                </a:moveTo>
                <a:lnTo>
                  <a:pt x="0" y="0"/>
                </a:lnTo>
                <a:lnTo>
                  <a:pt x="0" y="251270"/>
                </a:lnTo>
                <a:lnTo>
                  <a:pt x="889452" y="251270"/>
                </a:lnTo>
                <a:lnTo>
                  <a:pt x="8894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734985" y="8498200"/>
            <a:ext cx="5136062" cy="129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7"/>
              </a:lnSpc>
              <a:spcBef>
                <a:spcPct val="0"/>
              </a:spcBef>
            </a:pP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Levele és héja a nyuszik, tyúkok kedvence, emellett jól komposztálható.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45727" y="3843732"/>
            <a:ext cx="6921562" cy="3824163"/>
          </a:xfrm>
          <a:custGeom>
            <a:avLst/>
            <a:gdLst/>
            <a:ahLst/>
            <a:cxnLst/>
            <a:rect l="l" t="t" r="r" b="b"/>
            <a:pathLst>
              <a:path w="6921562" h="3824163">
                <a:moveTo>
                  <a:pt x="0" y="0"/>
                </a:moveTo>
                <a:lnTo>
                  <a:pt x="6921562" y="0"/>
                </a:lnTo>
                <a:lnTo>
                  <a:pt x="6921562" y="3824162"/>
                </a:lnTo>
                <a:lnTo>
                  <a:pt x="0" y="38241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8576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34243" r="-45831"/>
            </a:stretch>
          </a:blipFill>
        </p:spPr>
      </p:sp>
      <p:sp>
        <p:nvSpPr>
          <p:cNvPr id="5" name="Freeform 5"/>
          <p:cNvSpPr/>
          <p:nvPr/>
        </p:nvSpPr>
        <p:spPr>
          <a:xfrm rot="-8740220">
            <a:off x="11980831" y="6818940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0" y="0"/>
                </a:moveTo>
                <a:lnTo>
                  <a:pt x="889451" y="0"/>
                </a:lnTo>
                <a:lnTo>
                  <a:pt x="889451" y="251270"/>
                </a:lnTo>
                <a:lnTo>
                  <a:pt x="0" y="2512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697095">
            <a:off x="11441664" y="3738198"/>
            <a:ext cx="1051251" cy="296978"/>
          </a:xfrm>
          <a:custGeom>
            <a:avLst/>
            <a:gdLst/>
            <a:ahLst/>
            <a:cxnLst/>
            <a:rect l="l" t="t" r="r" b="b"/>
            <a:pathLst>
              <a:path w="1051251" h="296978">
                <a:moveTo>
                  <a:pt x="0" y="0"/>
                </a:moveTo>
                <a:lnTo>
                  <a:pt x="1051250" y="0"/>
                </a:lnTo>
                <a:lnTo>
                  <a:pt x="1051250" y="296978"/>
                </a:lnTo>
                <a:lnTo>
                  <a:pt x="0" y="296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796876" flipH="1">
            <a:off x="4997235" y="4262879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889451" y="0"/>
                </a:moveTo>
                <a:lnTo>
                  <a:pt x="0" y="0"/>
                </a:lnTo>
                <a:lnTo>
                  <a:pt x="0" y="251270"/>
                </a:lnTo>
                <a:lnTo>
                  <a:pt x="889451" y="251270"/>
                </a:lnTo>
                <a:lnTo>
                  <a:pt x="88945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0" y="8583999"/>
            <a:ext cx="7561616" cy="1622246"/>
            <a:chOff x="0" y="0"/>
            <a:chExt cx="2104982" cy="4515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4982" cy="451597"/>
            </a:xfrm>
            <a:custGeom>
              <a:avLst/>
              <a:gdLst/>
              <a:ahLst/>
              <a:cxnLst/>
              <a:rect l="l" t="t" r="r" b="b"/>
              <a:pathLst>
                <a:path w="2104982" h="451597">
                  <a:moveTo>
                    <a:pt x="52216" y="0"/>
                  </a:moveTo>
                  <a:lnTo>
                    <a:pt x="2052766" y="0"/>
                  </a:lnTo>
                  <a:cubicBezTo>
                    <a:pt x="2066615" y="0"/>
                    <a:pt x="2079896" y="5501"/>
                    <a:pt x="2089689" y="15294"/>
                  </a:cubicBezTo>
                  <a:cubicBezTo>
                    <a:pt x="2099481" y="25086"/>
                    <a:pt x="2104982" y="38368"/>
                    <a:pt x="2104982" y="52216"/>
                  </a:cubicBezTo>
                  <a:lnTo>
                    <a:pt x="2104982" y="399380"/>
                  </a:lnTo>
                  <a:cubicBezTo>
                    <a:pt x="2104982" y="428219"/>
                    <a:pt x="2081605" y="451597"/>
                    <a:pt x="2052766" y="451597"/>
                  </a:cubicBezTo>
                  <a:lnTo>
                    <a:pt x="52216" y="451597"/>
                  </a:lnTo>
                  <a:cubicBezTo>
                    <a:pt x="38368" y="451597"/>
                    <a:pt x="25086" y="446095"/>
                    <a:pt x="15294" y="436303"/>
                  </a:cubicBezTo>
                  <a:cubicBezTo>
                    <a:pt x="5501" y="426510"/>
                    <a:pt x="0" y="413229"/>
                    <a:pt x="0" y="399380"/>
                  </a:cubicBezTo>
                  <a:lnTo>
                    <a:pt x="0" y="52216"/>
                  </a:lnTo>
                  <a:cubicBezTo>
                    <a:pt x="0" y="38368"/>
                    <a:pt x="5501" y="25086"/>
                    <a:pt x="15294" y="15294"/>
                  </a:cubicBezTo>
                  <a:cubicBezTo>
                    <a:pt x="25086" y="5501"/>
                    <a:pt x="38368" y="0"/>
                    <a:pt x="52216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4982" cy="489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3177" y="8885900"/>
            <a:ext cx="7255262" cy="102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5"/>
              </a:lnSpc>
            </a:pPr>
            <a:r>
              <a:rPr lang="en-US" sz="3462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Egy penészfoltot veszünk észre a kenyéren. Mit csináljunk?</a:t>
            </a:r>
          </a:p>
        </p:txBody>
      </p:sp>
      <p:sp>
        <p:nvSpPr>
          <p:cNvPr id="12" name="Freeform 12"/>
          <p:cNvSpPr/>
          <p:nvPr/>
        </p:nvSpPr>
        <p:spPr>
          <a:xfrm rot="1302086">
            <a:off x="6563373" y="7785586"/>
            <a:ext cx="1413164" cy="1255950"/>
          </a:xfrm>
          <a:custGeom>
            <a:avLst/>
            <a:gdLst/>
            <a:ahLst/>
            <a:cxnLst/>
            <a:rect l="l" t="t" r="r" b="b"/>
            <a:pathLst>
              <a:path w="1413164" h="1255950">
                <a:moveTo>
                  <a:pt x="0" y="0"/>
                </a:moveTo>
                <a:lnTo>
                  <a:pt x="1413164" y="0"/>
                </a:lnTo>
                <a:lnTo>
                  <a:pt x="1413164" y="1255950"/>
                </a:lnTo>
                <a:lnTo>
                  <a:pt x="0" y="12559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25763" y="8069547"/>
            <a:ext cx="4959981" cy="51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6"/>
              </a:lnSpc>
            </a:pPr>
            <a:r>
              <a:rPr lang="en-US" sz="3635" b="1" spc="-36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III/2.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04038" y="7501147"/>
            <a:ext cx="7255262" cy="211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26"/>
              </a:lnSpc>
            </a:pP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Szobahőmérsékleten, vászonzsákban vagy kenyértartóban tárold – így elkerülheted a kiszáradást és a penészesedést.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08180" y="3135671"/>
            <a:ext cx="5051120" cy="215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7"/>
              </a:lnSpc>
              <a:spcBef>
                <a:spcPct val="0"/>
              </a:spcBef>
            </a:pP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Ha tudjuk, hogy nem fog elfogyni, szeletelve fagyasszuk le, így mindig csak annyit veszünk elő, amennyire szükségünk van.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28798" y="1114425"/>
            <a:ext cx="7890052" cy="117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44"/>
              </a:lnSpc>
              <a:spcBef>
                <a:spcPct val="0"/>
              </a:spcBef>
            </a:pPr>
            <a:r>
              <a:rPr lang="en-US" sz="8389" b="1">
                <a:solidFill>
                  <a:srgbClr val="671769"/>
                </a:solidFill>
                <a:latin typeface="Lora Bold"/>
                <a:ea typeface="Lora Bold"/>
                <a:cs typeface="Lora Bold"/>
                <a:sym typeface="Lora Bold"/>
              </a:rPr>
              <a:t>Kenyér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5763" y="3116016"/>
            <a:ext cx="4565991" cy="2583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7"/>
              </a:lnSpc>
              <a:spcBef>
                <a:spcPct val="0"/>
              </a:spcBef>
            </a:pP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Ha penészt veszünk rajta észre, sajnos az egész kenyérnek búcsút kell mondanunk a penészek által termelt mikotoxinok miatt.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301287"/>
            <a:ext cx="13360184" cy="4985713"/>
          </a:xfrm>
          <a:custGeom>
            <a:avLst/>
            <a:gdLst/>
            <a:ahLst/>
            <a:cxnLst/>
            <a:rect l="l" t="t" r="r" b="b"/>
            <a:pathLst>
              <a:path w="13360184" h="4985713">
                <a:moveTo>
                  <a:pt x="0" y="0"/>
                </a:moveTo>
                <a:lnTo>
                  <a:pt x="13360184" y="0"/>
                </a:lnTo>
                <a:lnTo>
                  <a:pt x="13360184" y="4985713"/>
                </a:lnTo>
                <a:lnTo>
                  <a:pt x="0" y="49857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36" b="-6699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360184" y="7053399"/>
            <a:ext cx="4927816" cy="3361335"/>
          </a:xfrm>
          <a:custGeom>
            <a:avLst/>
            <a:gdLst/>
            <a:ahLst/>
            <a:cxnLst/>
            <a:rect l="l" t="t" r="r" b="b"/>
            <a:pathLst>
              <a:path w="4927816" h="3361335">
                <a:moveTo>
                  <a:pt x="0" y="0"/>
                </a:moveTo>
                <a:lnTo>
                  <a:pt x="4927816" y="0"/>
                </a:lnTo>
                <a:lnTo>
                  <a:pt x="4927816" y="3361335"/>
                </a:lnTo>
                <a:lnTo>
                  <a:pt x="0" y="33613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48" b="-114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360184" y="3549175"/>
            <a:ext cx="4927816" cy="3504225"/>
          </a:xfrm>
          <a:custGeom>
            <a:avLst/>
            <a:gdLst/>
            <a:ahLst/>
            <a:cxnLst/>
            <a:rect l="l" t="t" r="r" b="b"/>
            <a:pathLst>
              <a:path w="4927816" h="3504225">
                <a:moveTo>
                  <a:pt x="0" y="0"/>
                </a:moveTo>
                <a:lnTo>
                  <a:pt x="4927816" y="0"/>
                </a:lnTo>
                <a:lnTo>
                  <a:pt x="4927816" y="3504224"/>
                </a:lnTo>
                <a:lnTo>
                  <a:pt x="0" y="35042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360184" y="-127734"/>
            <a:ext cx="4927816" cy="3676909"/>
          </a:xfrm>
          <a:custGeom>
            <a:avLst/>
            <a:gdLst/>
            <a:ahLst/>
            <a:cxnLst/>
            <a:rect l="l" t="t" r="r" b="b"/>
            <a:pathLst>
              <a:path w="4927816" h="3676909">
                <a:moveTo>
                  <a:pt x="0" y="0"/>
                </a:moveTo>
                <a:lnTo>
                  <a:pt x="4927816" y="0"/>
                </a:lnTo>
                <a:lnTo>
                  <a:pt x="4927816" y="3676909"/>
                </a:lnTo>
                <a:lnTo>
                  <a:pt x="0" y="36769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7371" y="685546"/>
            <a:ext cx="14031417" cy="13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49"/>
              </a:lnSpc>
            </a:pPr>
            <a:r>
              <a:rPr lang="en-US" sz="8957" b="1" spc="-89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Penész a kenyéren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46933" y="2355995"/>
            <a:ext cx="11332292" cy="2579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7931" lvl="1" indent="-413965" algn="l">
              <a:lnSpc>
                <a:spcPts val="5138"/>
              </a:lnSpc>
              <a:buFont typeface="Arial"/>
              <a:buChar char="•"/>
            </a:pPr>
            <a:r>
              <a:rPr lang="en-US" sz="3834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penészek mikotoxint termelhetnek, amely szabad szemmel nem látható.</a:t>
            </a:r>
          </a:p>
          <a:p>
            <a:pPr marL="827931" lvl="1" indent="-413965" algn="l">
              <a:lnSpc>
                <a:spcPts val="5138"/>
              </a:lnSpc>
              <a:buFont typeface="Arial"/>
              <a:buChar char="•"/>
            </a:pPr>
            <a:r>
              <a:rPr lang="en-US" sz="3834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mikotoxinok nem bomlanak le hő hatására.</a:t>
            </a:r>
          </a:p>
          <a:p>
            <a:pPr marL="827931" lvl="1" indent="-413965" algn="l">
              <a:lnSpc>
                <a:spcPts val="5138"/>
              </a:lnSpc>
              <a:buFont typeface="Arial"/>
              <a:buChar char="•"/>
            </a:pPr>
            <a:r>
              <a:rPr lang="en-US" sz="3834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Rákkeltő.</a:t>
            </a:r>
          </a:p>
        </p:txBody>
      </p:sp>
      <p:sp>
        <p:nvSpPr>
          <p:cNvPr id="8" name="Freeform 8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8576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34243" r="-45831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08754" y="2189405"/>
            <a:ext cx="10627313" cy="2720730"/>
            <a:chOff x="0" y="0"/>
            <a:chExt cx="2032957" cy="5204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32957" cy="520463"/>
            </a:xfrm>
            <a:custGeom>
              <a:avLst/>
              <a:gdLst/>
              <a:ahLst/>
              <a:cxnLst/>
              <a:rect l="l" t="t" r="r" b="b"/>
              <a:pathLst>
                <a:path w="2032957" h="520463">
                  <a:moveTo>
                    <a:pt x="37153" y="0"/>
                  </a:moveTo>
                  <a:lnTo>
                    <a:pt x="1995804" y="0"/>
                  </a:lnTo>
                  <a:cubicBezTo>
                    <a:pt x="2016323" y="0"/>
                    <a:pt x="2032957" y="16634"/>
                    <a:pt x="2032957" y="37153"/>
                  </a:cubicBezTo>
                  <a:lnTo>
                    <a:pt x="2032957" y="483310"/>
                  </a:lnTo>
                  <a:cubicBezTo>
                    <a:pt x="2032957" y="503829"/>
                    <a:pt x="2016323" y="520463"/>
                    <a:pt x="1995804" y="520463"/>
                  </a:cubicBezTo>
                  <a:lnTo>
                    <a:pt x="37153" y="520463"/>
                  </a:lnTo>
                  <a:cubicBezTo>
                    <a:pt x="27300" y="520463"/>
                    <a:pt x="17849" y="516549"/>
                    <a:pt x="10882" y="509582"/>
                  </a:cubicBezTo>
                  <a:cubicBezTo>
                    <a:pt x="3914" y="502614"/>
                    <a:pt x="0" y="493164"/>
                    <a:pt x="0" y="483310"/>
                  </a:cubicBezTo>
                  <a:lnTo>
                    <a:pt x="0" y="37153"/>
                  </a:lnTo>
                  <a:cubicBezTo>
                    <a:pt x="0" y="16634"/>
                    <a:pt x="16634" y="0"/>
                    <a:pt x="37153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32957" cy="558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066537" y="2734646"/>
            <a:ext cx="10091296" cy="17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61"/>
              </a:lnSpc>
              <a:spcBef>
                <a:spcPct val="0"/>
              </a:spcBef>
            </a:pPr>
            <a:r>
              <a:rPr lang="en-US" sz="7073" u="none" strike="noStrike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Szoktatok otthon főzni vagy sütni (segíteni)?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888302" y="6376345"/>
            <a:ext cx="10627313" cy="2720730"/>
            <a:chOff x="0" y="0"/>
            <a:chExt cx="2032957" cy="5204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32957" cy="520463"/>
            </a:xfrm>
            <a:custGeom>
              <a:avLst/>
              <a:gdLst/>
              <a:ahLst/>
              <a:cxnLst/>
              <a:rect l="l" t="t" r="r" b="b"/>
              <a:pathLst>
                <a:path w="2032957" h="520463">
                  <a:moveTo>
                    <a:pt x="37153" y="0"/>
                  </a:moveTo>
                  <a:lnTo>
                    <a:pt x="1995804" y="0"/>
                  </a:lnTo>
                  <a:cubicBezTo>
                    <a:pt x="2016323" y="0"/>
                    <a:pt x="2032957" y="16634"/>
                    <a:pt x="2032957" y="37153"/>
                  </a:cubicBezTo>
                  <a:lnTo>
                    <a:pt x="2032957" y="483310"/>
                  </a:lnTo>
                  <a:cubicBezTo>
                    <a:pt x="2032957" y="503829"/>
                    <a:pt x="2016323" y="520463"/>
                    <a:pt x="1995804" y="520463"/>
                  </a:cubicBezTo>
                  <a:lnTo>
                    <a:pt x="37153" y="520463"/>
                  </a:lnTo>
                  <a:cubicBezTo>
                    <a:pt x="27300" y="520463"/>
                    <a:pt x="17849" y="516549"/>
                    <a:pt x="10882" y="509582"/>
                  </a:cubicBezTo>
                  <a:cubicBezTo>
                    <a:pt x="3914" y="502614"/>
                    <a:pt x="0" y="493164"/>
                    <a:pt x="0" y="483310"/>
                  </a:cubicBezTo>
                  <a:lnTo>
                    <a:pt x="0" y="37153"/>
                  </a:lnTo>
                  <a:cubicBezTo>
                    <a:pt x="0" y="16634"/>
                    <a:pt x="16634" y="0"/>
                    <a:pt x="37153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032957" cy="558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156310" y="6919022"/>
            <a:ext cx="10091296" cy="178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1"/>
              </a:lnSpc>
            </a:pPr>
            <a:r>
              <a:rPr lang="en-US" sz="7073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Hogyan döntitek el, hogy mi készüljön?</a:t>
            </a:r>
          </a:p>
        </p:txBody>
      </p:sp>
      <p:sp>
        <p:nvSpPr>
          <p:cNvPr id="10" name="Freeform 10"/>
          <p:cNvSpPr/>
          <p:nvPr/>
        </p:nvSpPr>
        <p:spPr>
          <a:xfrm rot="-703591">
            <a:off x="3470612" y="5464195"/>
            <a:ext cx="1814986" cy="1613069"/>
          </a:xfrm>
          <a:custGeom>
            <a:avLst/>
            <a:gdLst/>
            <a:ahLst/>
            <a:cxnLst/>
            <a:rect l="l" t="t" r="r" b="b"/>
            <a:pathLst>
              <a:path w="1814986" h="1613069">
                <a:moveTo>
                  <a:pt x="0" y="0"/>
                </a:moveTo>
                <a:lnTo>
                  <a:pt x="1814985" y="0"/>
                </a:lnTo>
                <a:lnTo>
                  <a:pt x="1814985" y="1613068"/>
                </a:lnTo>
                <a:lnTo>
                  <a:pt x="0" y="1613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85761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34243" r="-45831"/>
            </a:stretch>
          </a:blipFill>
        </p:spPr>
      </p:sp>
      <p:sp>
        <p:nvSpPr>
          <p:cNvPr id="13" name="Freeform 13"/>
          <p:cNvSpPr/>
          <p:nvPr/>
        </p:nvSpPr>
        <p:spPr>
          <a:xfrm rot="-2116963">
            <a:off x="14536072" y="-1900790"/>
            <a:ext cx="5400572" cy="5400572"/>
          </a:xfrm>
          <a:custGeom>
            <a:avLst/>
            <a:gdLst/>
            <a:ahLst/>
            <a:cxnLst/>
            <a:rect l="l" t="t" r="r" b="b"/>
            <a:pathLst>
              <a:path w="5400572" h="5400572">
                <a:moveTo>
                  <a:pt x="0" y="0"/>
                </a:moveTo>
                <a:lnTo>
                  <a:pt x="5400572" y="0"/>
                </a:lnTo>
                <a:lnTo>
                  <a:pt x="5400572" y="5400573"/>
                </a:lnTo>
                <a:lnTo>
                  <a:pt x="0" y="54005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124503">
            <a:off x="13234515" y="-2429718"/>
            <a:ext cx="5400572" cy="5400572"/>
          </a:xfrm>
          <a:custGeom>
            <a:avLst/>
            <a:gdLst/>
            <a:ahLst/>
            <a:cxnLst/>
            <a:rect l="l" t="t" r="r" b="b"/>
            <a:pathLst>
              <a:path w="5400572" h="5400572">
                <a:moveTo>
                  <a:pt x="0" y="0"/>
                </a:moveTo>
                <a:lnTo>
                  <a:pt x="5400572" y="0"/>
                </a:lnTo>
                <a:lnTo>
                  <a:pt x="5400572" y="5400572"/>
                </a:lnTo>
                <a:lnTo>
                  <a:pt x="0" y="54005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703591">
            <a:off x="3358971" y="1318014"/>
            <a:ext cx="1814986" cy="1613069"/>
          </a:xfrm>
          <a:custGeom>
            <a:avLst/>
            <a:gdLst/>
            <a:ahLst/>
            <a:cxnLst/>
            <a:rect l="l" t="t" r="r" b="b"/>
            <a:pathLst>
              <a:path w="1814986" h="1613069">
                <a:moveTo>
                  <a:pt x="0" y="0"/>
                </a:moveTo>
                <a:lnTo>
                  <a:pt x="1814986" y="0"/>
                </a:lnTo>
                <a:lnTo>
                  <a:pt x="1814986" y="1613069"/>
                </a:lnTo>
                <a:lnTo>
                  <a:pt x="0" y="1613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sp>
        <p:nvSpPr>
          <p:cNvPr id="4" name="Freeform 4"/>
          <p:cNvSpPr/>
          <p:nvPr/>
        </p:nvSpPr>
        <p:spPr>
          <a:xfrm rot="10517967" flipH="1">
            <a:off x="5449395" y="5627152"/>
            <a:ext cx="924662" cy="261217"/>
          </a:xfrm>
          <a:custGeom>
            <a:avLst/>
            <a:gdLst/>
            <a:ahLst/>
            <a:cxnLst/>
            <a:rect l="l" t="t" r="r" b="b"/>
            <a:pathLst>
              <a:path w="924662" h="261217">
                <a:moveTo>
                  <a:pt x="924662" y="0"/>
                </a:moveTo>
                <a:lnTo>
                  <a:pt x="0" y="0"/>
                </a:lnTo>
                <a:lnTo>
                  <a:pt x="0" y="261217"/>
                </a:lnTo>
                <a:lnTo>
                  <a:pt x="924662" y="261217"/>
                </a:lnTo>
                <a:lnTo>
                  <a:pt x="92466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871959" flipH="1">
            <a:off x="5337661" y="3345389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889452" y="0"/>
                </a:moveTo>
                <a:lnTo>
                  <a:pt x="0" y="0"/>
                </a:lnTo>
                <a:lnTo>
                  <a:pt x="0" y="251270"/>
                </a:lnTo>
                <a:lnTo>
                  <a:pt x="889452" y="251270"/>
                </a:lnTo>
                <a:lnTo>
                  <a:pt x="8894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8214804"/>
            <a:ext cx="7561616" cy="1991441"/>
            <a:chOff x="0" y="0"/>
            <a:chExt cx="2104982" cy="5543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4982" cy="554372"/>
            </a:xfrm>
            <a:custGeom>
              <a:avLst/>
              <a:gdLst/>
              <a:ahLst/>
              <a:cxnLst/>
              <a:rect l="l" t="t" r="r" b="b"/>
              <a:pathLst>
                <a:path w="2104982" h="554372">
                  <a:moveTo>
                    <a:pt x="52216" y="0"/>
                  </a:moveTo>
                  <a:lnTo>
                    <a:pt x="2052766" y="0"/>
                  </a:lnTo>
                  <a:cubicBezTo>
                    <a:pt x="2066615" y="0"/>
                    <a:pt x="2079896" y="5501"/>
                    <a:pt x="2089689" y="15294"/>
                  </a:cubicBezTo>
                  <a:cubicBezTo>
                    <a:pt x="2099481" y="25086"/>
                    <a:pt x="2104982" y="38368"/>
                    <a:pt x="2104982" y="52216"/>
                  </a:cubicBezTo>
                  <a:lnTo>
                    <a:pt x="2104982" y="502156"/>
                  </a:lnTo>
                  <a:cubicBezTo>
                    <a:pt x="2104982" y="530994"/>
                    <a:pt x="2081605" y="554372"/>
                    <a:pt x="2052766" y="554372"/>
                  </a:cubicBezTo>
                  <a:lnTo>
                    <a:pt x="52216" y="554372"/>
                  </a:lnTo>
                  <a:cubicBezTo>
                    <a:pt x="38368" y="554372"/>
                    <a:pt x="25086" y="548871"/>
                    <a:pt x="15294" y="539078"/>
                  </a:cubicBezTo>
                  <a:cubicBezTo>
                    <a:pt x="5501" y="529286"/>
                    <a:pt x="0" y="516004"/>
                    <a:pt x="0" y="502156"/>
                  </a:cubicBezTo>
                  <a:lnTo>
                    <a:pt x="0" y="52216"/>
                  </a:lnTo>
                  <a:cubicBezTo>
                    <a:pt x="0" y="38368"/>
                    <a:pt x="5501" y="25086"/>
                    <a:pt x="15294" y="15294"/>
                  </a:cubicBezTo>
                  <a:cubicBezTo>
                    <a:pt x="25086" y="5501"/>
                    <a:pt x="38368" y="0"/>
                    <a:pt x="52216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104982" cy="592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97371" y="8701302"/>
            <a:ext cx="7255262" cy="102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5"/>
              </a:lnSpc>
            </a:pPr>
            <a:r>
              <a:rPr lang="en-US" sz="3462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Megihatjuk a lejárt UHT tejet, ha bontatlan?</a:t>
            </a:r>
          </a:p>
        </p:txBody>
      </p:sp>
      <p:sp>
        <p:nvSpPr>
          <p:cNvPr id="10" name="Freeform 10"/>
          <p:cNvSpPr/>
          <p:nvPr/>
        </p:nvSpPr>
        <p:spPr>
          <a:xfrm rot="1302086">
            <a:off x="6565331" y="7310553"/>
            <a:ext cx="1413164" cy="1255950"/>
          </a:xfrm>
          <a:custGeom>
            <a:avLst/>
            <a:gdLst/>
            <a:ahLst/>
            <a:cxnLst/>
            <a:rect l="l" t="t" r="r" b="b"/>
            <a:pathLst>
              <a:path w="1413164" h="1255950">
                <a:moveTo>
                  <a:pt x="0" y="0"/>
                </a:moveTo>
                <a:lnTo>
                  <a:pt x="1413164" y="0"/>
                </a:lnTo>
                <a:lnTo>
                  <a:pt x="1413164" y="1255949"/>
                </a:lnTo>
                <a:lnTo>
                  <a:pt x="0" y="12559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59326" y="7701276"/>
            <a:ext cx="6219671" cy="51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6"/>
              </a:lnSpc>
            </a:pPr>
            <a:r>
              <a:rPr lang="en-US" sz="3635" b="1" spc="-36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IV/1.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9326" y="2245736"/>
            <a:ext cx="4506367" cy="211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26"/>
              </a:lnSpc>
            </a:pP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Az ESL tejet a boltban is hűtve tárolják, így a bontatlan tejet is a hűtőszekrénybe tegyük.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7371" y="5172177"/>
            <a:ext cx="5585016" cy="1719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7"/>
              </a:lnSpc>
              <a:spcBef>
                <a:spcPct val="0"/>
              </a:spcBef>
            </a:pPr>
            <a:r>
              <a:rPr lang="en-US" sz="3107" b="1">
                <a:solidFill>
                  <a:srgbClr val="671769"/>
                </a:solidFill>
                <a:latin typeface="Lora Bold"/>
                <a:ea typeface="Lora Bold"/>
                <a:cs typeface="Lora Bold"/>
                <a:sym typeface="Lora Bold"/>
              </a:rPr>
              <a:t>Az UHT tejet a boltban a polcról vesszük le, felbontásig tárolhatjuk a kamrában.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77237" y="1114425"/>
            <a:ext cx="7890052" cy="117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44"/>
              </a:lnSpc>
              <a:spcBef>
                <a:spcPct val="0"/>
              </a:spcBef>
            </a:pPr>
            <a:r>
              <a:rPr lang="en-US" sz="8389" b="1">
                <a:solidFill>
                  <a:srgbClr val="671769"/>
                </a:solidFill>
                <a:latin typeface="Lora Bold"/>
                <a:ea typeface="Lora Bold"/>
                <a:cs typeface="Lora Bold"/>
                <a:sym typeface="Lora Bold"/>
              </a:rPr>
              <a:t>Tej</a:t>
            </a:r>
          </a:p>
        </p:txBody>
      </p:sp>
      <p:sp>
        <p:nvSpPr>
          <p:cNvPr id="15" name="Freeform 15"/>
          <p:cNvSpPr/>
          <p:nvPr/>
        </p:nvSpPr>
        <p:spPr>
          <a:xfrm>
            <a:off x="6856679" y="2686976"/>
            <a:ext cx="1661615" cy="4442952"/>
          </a:xfrm>
          <a:custGeom>
            <a:avLst/>
            <a:gdLst/>
            <a:ahLst/>
            <a:cxnLst/>
            <a:rect l="l" t="t" r="r" b="b"/>
            <a:pathLst>
              <a:path w="1661615" h="4442952">
                <a:moveTo>
                  <a:pt x="0" y="0"/>
                </a:moveTo>
                <a:lnTo>
                  <a:pt x="1661615" y="0"/>
                </a:lnTo>
                <a:lnTo>
                  <a:pt x="1661615" y="4442952"/>
                </a:lnTo>
                <a:lnTo>
                  <a:pt x="0" y="44429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111570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366019" y="0"/>
            <a:ext cx="8905707" cy="10287000"/>
          </a:xfrm>
          <a:custGeom>
            <a:avLst/>
            <a:gdLst/>
            <a:ahLst/>
            <a:cxnLst/>
            <a:rect l="l" t="t" r="r" b="b"/>
            <a:pathLst>
              <a:path w="8905707" h="10287000">
                <a:moveTo>
                  <a:pt x="0" y="0"/>
                </a:moveTo>
                <a:lnTo>
                  <a:pt x="8905707" y="0"/>
                </a:lnTo>
                <a:lnTo>
                  <a:pt x="890570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sp>
        <p:nvSpPr>
          <p:cNvPr id="4" name="Freeform 4"/>
          <p:cNvSpPr/>
          <p:nvPr/>
        </p:nvSpPr>
        <p:spPr>
          <a:xfrm rot="-9128727">
            <a:off x="11297446" y="6543073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0" y="0"/>
                </a:moveTo>
                <a:lnTo>
                  <a:pt x="889452" y="0"/>
                </a:lnTo>
                <a:lnTo>
                  <a:pt x="889452" y="251271"/>
                </a:lnTo>
                <a:lnTo>
                  <a:pt x="0" y="2512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697095">
            <a:off x="11122813" y="4230899"/>
            <a:ext cx="1051251" cy="296978"/>
          </a:xfrm>
          <a:custGeom>
            <a:avLst/>
            <a:gdLst/>
            <a:ahLst/>
            <a:cxnLst/>
            <a:rect l="l" t="t" r="r" b="b"/>
            <a:pathLst>
              <a:path w="1051251" h="296978">
                <a:moveTo>
                  <a:pt x="0" y="0"/>
                </a:moveTo>
                <a:lnTo>
                  <a:pt x="1051251" y="0"/>
                </a:lnTo>
                <a:lnTo>
                  <a:pt x="1051251" y="296979"/>
                </a:lnTo>
                <a:lnTo>
                  <a:pt x="0" y="2969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434451" flipH="1">
            <a:off x="6089787" y="4440119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889452" y="0"/>
                </a:moveTo>
                <a:lnTo>
                  <a:pt x="0" y="0"/>
                </a:lnTo>
                <a:lnTo>
                  <a:pt x="0" y="251271"/>
                </a:lnTo>
                <a:lnTo>
                  <a:pt x="889452" y="251271"/>
                </a:lnTo>
                <a:lnTo>
                  <a:pt x="8894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8214804"/>
            <a:ext cx="7561616" cy="1991441"/>
            <a:chOff x="0" y="0"/>
            <a:chExt cx="2104982" cy="55437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04982" cy="554372"/>
            </a:xfrm>
            <a:custGeom>
              <a:avLst/>
              <a:gdLst/>
              <a:ahLst/>
              <a:cxnLst/>
              <a:rect l="l" t="t" r="r" b="b"/>
              <a:pathLst>
                <a:path w="2104982" h="554372">
                  <a:moveTo>
                    <a:pt x="52216" y="0"/>
                  </a:moveTo>
                  <a:lnTo>
                    <a:pt x="2052766" y="0"/>
                  </a:lnTo>
                  <a:cubicBezTo>
                    <a:pt x="2066615" y="0"/>
                    <a:pt x="2079896" y="5501"/>
                    <a:pt x="2089689" y="15294"/>
                  </a:cubicBezTo>
                  <a:cubicBezTo>
                    <a:pt x="2099481" y="25086"/>
                    <a:pt x="2104982" y="38368"/>
                    <a:pt x="2104982" y="52216"/>
                  </a:cubicBezTo>
                  <a:lnTo>
                    <a:pt x="2104982" y="502156"/>
                  </a:lnTo>
                  <a:cubicBezTo>
                    <a:pt x="2104982" y="530994"/>
                    <a:pt x="2081605" y="554372"/>
                    <a:pt x="2052766" y="554372"/>
                  </a:cubicBezTo>
                  <a:lnTo>
                    <a:pt x="52216" y="554372"/>
                  </a:lnTo>
                  <a:cubicBezTo>
                    <a:pt x="38368" y="554372"/>
                    <a:pt x="25086" y="548871"/>
                    <a:pt x="15294" y="539078"/>
                  </a:cubicBezTo>
                  <a:cubicBezTo>
                    <a:pt x="5501" y="529286"/>
                    <a:pt x="0" y="516004"/>
                    <a:pt x="0" y="502156"/>
                  </a:cubicBezTo>
                  <a:lnTo>
                    <a:pt x="0" y="52216"/>
                  </a:lnTo>
                  <a:cubicBezTo>
                    <a:pt x="0" y="38368"/>
                    <a:pt x="5501" y="25086"/>
                    <a:pt x="15294" y="15294"/>
                  </a:cubicBezTo>
                  <a:cubicBezTo>
                    <a:pt x="25086" y="5501"/>
                    <a:pt x="38368" y="0"/>
                    <a:pt x="52216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104982" cy="592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3177" y="8701302"/>
            <a:ext cx="7255262" cy="102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5"/>
              </a:lnSpc>
            </a:pPr>
            <a:r>
              <a:rPr lang="en-US" sz="3462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Az egyik konzervünk felpúposodott. Mit tegyünk?</a:t>
            </a:r>
          </a:p>
        </p:txBody>
      </p:sp>
      <p:sp>
        <p:nvSpPr>
          <p:cNvPr id="11" name="Freeform 11"/>
          <p:cNvSpPr/>
          <p:nvPr/>
        </p:nvSpPr>
        <p:spPr>
          <a:xfrm rot="1302086">
            <a:off x="6565331" y="7310553"/>
            <a:ext cx="1413164" cy="1255950"/>
          </a:xfrm>
          <a:custGeom>
            <a:avLst/>
            <a:gdLst/>
            <a:ahLst/>
            <a:cxnLst/>
            <a:rect l="l" t="t" r="r" b="b"/>
            <a:pathLst>
              <a:path w="1413164" h="1255950">
                <a:moveTo>
                  <a:pt x="0" y="0"/>
                </a:moveTo>
                <a:lnTo>
                  <a:pt x="1413164" y="0"/>
                </a:lnTo>
                <a:lnTo>
                  <a:pt x="1413164" y="1255949"/>
                </a:lnTo>
                <a:lnTo>
                  <a:pt x="0" y="12559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408439" y="2457775"/>
            <a:ext cx="3815058" cy="6069588"/>
          </a:xfrm>
          <a:custGeom>
            <a:avLst/>
            <a:gdLst/>
            <a:ahLst/>
            <a:cxnLst/>
            <a:rect l="l" t="t" r="r" b="b"/>
            <a:pathLst>
              <a:path w="3815058" h="6069588">
                <a:moveTo>
                  <a:pt x="0" y="0"/>
                </a:moveTo>
                <a:lnTo>
                  <a:pt x="3815059" y="0"/>
                </a:lnTo>
                <a:lnTo>
                  <a:pt x="3815059" y="6069588"/>
                </a:lnTo>
                <a:lnTo>
                  <a:pt x="0" y="60695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348" t="-8574" r="-13170" b="-3872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9326" y="7698958"/>
            <a:ext cx="6391888" cy="51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6"/>
              </a:lnSpc>
            </a:pPr>
            <a:r>
              <a:rPr lang="en-US" sz="3635" b="1" spc="-36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IV/2.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43828" y="9048146"/>
            <a:ext cx="5317958" cy="10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6"/>
              </a:lnSpc>
            </a:pP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Felbontás után használjuk fel </a:t>
            </a:r>
          </a:p>
          <a:p>
            <a:pPr marL="0" lvl="0" indent="0" algn="ctr">
              <a:lnSpc>
                <a:spcPts val="4226"/>
              </a:lnSpc>
            </a:pP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2-3 napon belül.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093381" y="4010786"/>
            <a:ext cx="5697780" cy="1723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7"/>
              </a:lnSpc>
              <a:spcBef>
                <a:spcPct val="0"/>
              </a:spcBef>
            </a:pP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Hőkezeléssel tartósítják a konzerveket, ennek köszönhetően bontatlanul sokáig elállnak.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95526" y="1114425"/>
            <a:ext cx="8896948" cy="117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44"/>
              </a:lnSpc>
              <a:spcBef>
                <a:spcPct val="0"/>
              </a:spcBef>
            </a:pPr>
            <a:r>
              <a:rPr lang="en-US" sz="8389" b="1">
                <a:solidFill>
                  <a:srgbClr val="671769"/>
                </a:solidFill>
                <a:latin typeface="Lora Bold"/>
                <a:ea typeface="Lora Bold"/>
                <a:cs typeface="Lora Bold"/>
                <a:sym typeface="Lora Bold"/>
              </a:rPr>
              <a:t>Kukoricakonzerv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967854" y="6572329"/>
            <a:ext cx="5697780" cy="1723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7"/>
              </a:lnSpc>
              <a:spcBef>
                <a:spcPct val="0"/>
              </a:spcBef>
            </a:pP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sérült vagy felpuffadt konzerveket dobd ki! Ezek baktériumszennyeződésre utalhatnak.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8651" y="3628254"/>
            <a:ext cx="5357160" cy="2651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26"/>
              </a:lnSpc>
            </a:pP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konzervek minőségmegőrzési idővel rendelkeznek, így a lejáratot követően is adhatunk neki esélyt.</a:t>
            </a:r>
          </a:p>
        </p:txBody>
      </p:sp>
      <p:sp>
        <p:nvSpPr>
          <p:cNvPr id="19" name="Freeform 19"/>
          <p:cNvSpPr/>
          <p:nvPr/>
        </p:nvSpPr>
        <p:spPr>
          <a:xfrm rot="-7067822">
            <a:off x="10543640" y="8338764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0" y="0"/>
                </a:moveTo>
                <a:lnTo>
                  <a:pt x="889452" y="0"/>
                </a:lnTo>
                <a:lnTo>
                  <a:pt x="889452" y="251271"/>
                </a:lnTo>
                <a:lnTo>
                  <a:pt x="0" y="2512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222024" y="2923006"/>
            <a:ext cx="7843953" cy="5492336"/>
          </a:xfrm>
          <a:custGeom>
            <a:avLst/>
            <a:gdLst/>
            <a:ahLst/>
            <a:cxnLst/>
            <a:rect l="l" t="t" r="r" b="b"/>
            <a:pathLst>
              <a:path w="7843953" h="5492336">
                <a:moveTo>
                  <a:pt x="0" y="0"/>
                </a:moveTo>
                <a:lnTo>
                  <a:pt x="7843952" y="0"/>
                </a:lnTo>
                <a:lnTo>
                  <a:pt x="7843952" y="5492336"/>
                </a:lnTo>
                <a:lnTo>
                  <a:pt x="0" y="54923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277" r="-9386"/>
            </a:stretch>
          </a:blipFill>
        </p:spPr>
      </p:sp>
      <p:sp>
        <p:nvSpPr>
          <p:cNvPr id="5" name="Freeform 5"/>
          <p:cNvSpPr/>
          <p:nvPr/>
        </p:nvSpPr>
        <p:spPr>
          <a:xfrm rot="-9473993">
            <a:off x="12068195" y="7536617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0" y="0"/>
                </a:moveTo>
                <a:lnTo>
                  <a:pt x="889452" y="0"/>
                </a:lnTo>
                <a:lnTo>
                  <a:pt x="889452" y="251270"/>
                </a:lnTo>
                <a:lnTo>
                  <a:pt x="0" y="2512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697095">
            <a:off x="11683122" y="4227450"/>
            <a:ext cx="1051251" cy="296978"/>
          </a:xfrm>
          <a:custGeom>
            <a:avLst/>
            <a:gdLst/>
            <a:ahLst/>
            <a:cxnLst/>
            <a:rect l="l" t="t" r="r" b="b"/>
            <a:pathLst>
              <a:path w="1051251" h="296978">
                <a:moveTo>
                  <a:pt x="0" y="0"/>
                </a:moveTo>
                <a:lnTo>
                  <a:pt x="1051251" y="0"/>
                </a:lnTo>
                <a:lnTo>
                  <a:pt x="1051251" y="296978"/>
                </a:lnTo>
                <a:lnTo>
                  <a:pt x="0" y="296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796876" flipH="1">
            <a:off x="6091106" y="4196673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889452" y="0"/>
                </a:moveTo>
                <a:lnTo>
                  <a:pt x="0" y="0"/>
                </a:lnTo>
                <a:lnTo>
                  <a:pt x="0" y="251270"/>
                </a:lnTo>
                <a:lnTo>
                  <a:pt x="889452" y="251270"/>
                </a:lnTo>
                <a:lnTo>
                  <a:pt x="8894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0" y="8214804"/>
            <a:ext cx="7561616" cy="1991441"/>
            <a:chOff x="0" y="0"/>
            <a:chExt cx="2104982" cy="5543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4982" cy="554372"/>
            </a:xfrm>
            <a:custGeom>
              <a:avLst/>
              <a:gdLst/>
              <a:ahLst/>
              <a:cxnLst/>
              <a:rect l="l" t="t" r="r" b="b"/>
              <a:pathLst>
                <a:path w="2104982" h="554372">
                  <a:moveTo>
                    <a:pt x="52216" y="0"/>
                  </a:moveTo>
                  <a:lnTo>
                    <a:pt x="2052766" y="0"/>
                  </a:lnTo>
                  <a:cubicBezTo>
                    <a:pt x="2066615" y="0"/>
                    <a:pt x="2079896" y="5501"/>
                    <a:pt x="2089689" y="15294"/>
                  </a:cubicBezTo>
                  <a:cubicBezTo>
                    <a:pt x="2099481" y="25086"/>
                    <a:pt x="2104982" y="38368"/>
                    <a:pt x="2104982" y="52216"/>
                  </a:cubicBezTo>
                  <a:lnTo>
                    <a:pt x="2104982" y="502156"/>
                  </a:lnTo>
                  <a:cubicBezTo>
                    <a:pt x="2104982" y="530994"/>
                    <a:pt x="2081605" y="554372"/>
                    <a:pt x="2052766" y="554372"/>
                  </a:cubicBezTo>
                  <a:lnTo>
                    <a:pt x="52216" y="554372"/>
                  </a:lnTo>
                  <a:cubicBezTo>
                    <a:pt x="38368" y="554372"/>
                    <a:pt x="25086" y="548871"/>
                    <a:pt x="15294" y="539078"/>
                  </a:cubicBezTo>
                  <a:cubicBezTo>
                    <a:pt x="5501" y="529286"/>
                    <a:pt x="0" y="516004"/>
                    <a:pt x="0" y="502156"/>
                  </a:cubicBezTo>
                  <a:lnTo>
                    <a:pt x="0" y="52216"/>
                  </a:lnTo>
                  <a:cubicBezTo>
                    <a:pt x="0" y="38368"/>
                    <a:pt x="5501" y="25086"/>
                    <a:pt x="15294" y="15294"/>
                  </a:cubicBezTo>
                  <a:cubicBezTo>
                    <a:pt x="25086" y="5501"/>
                    <a:pt x="38368" y="0"/>
                    <a:pt x="52216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4982" cy="592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0148" y="8531835"/>
            <a:ext cx="7201321" cy="1452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24"/>
              </a:lnSpc>
            </a:pPr>
            <a:r>
              <a:rPr lang="en-US" sz="3241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Elég sok kemény sajtunk megmaradt, amit nem fogunk tudni felhasználni. Hogyan tudnánk tartósítani?</a:t>
            </a:r>
          </a:p>
        </p:txBody>
      </p:sp>
      <p:sp>
        <p:nvSpPr>
          <p:cNvPr id="12" name="Freeform 12"/>
          <p:cNvSpPr/>
          <p:nvPr/>
        </p:nvSpPr>
        <p:spPr>
          <a:xfrm rot="1302086">
            <a:off x="6565331" y="7310553"/>
            <a:ext cx="1413164" cy="1255950"/>
          </a:xfrm>
          <a:custGeom>
            <a:avLst/>
            <a:gdLst/>
            <a:ahLst/>
            <a:cxnLst/>
            <a:rect l="l" t="t" r="r" b="b"/>
            <a:pathLst>
              <a:path w="1413164" h="1255950">
                <a:moveTo>
                  <a:pt x="0" y="0"/>
                </a:moveTo>
                <a:lnTo>
                  <a:pt x="1413164" y="0"/>
                </a:lnTo>
                <a:lnTo>
                  <a:pt x="1413164" y="1255949"/>
                </a:lnTo>
                <a:lnTo>
                  <a:pt x="0" y="12559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9326" y="7700352"/>
            <a:ext cx="4150181" cy="51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6"/>
              </a:lnSpc>
            </a:pPr>
            <a:r>
              <a:rPr lang="en-US" sz="3635" b="1" spc="-36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V/1.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2980" y="3056829"/>
            <a:ext cx="5465819" cy="320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26"/>
              </a:lnSpc>
            </a:pP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friss sajtok (</a:t>
            </a:r>
            <a:r>
              <a:rPr lang="en-US" sz="3107" i="1">
                <a:solidFill>
                  <a:srgbClr val="671769"/>
                </a:solidFill>
                <a:latin typeface="Lora Italics"/>
                <a:ea typeface="Lora Italics"/>
                <a:cs typeface="Lora Italics"/>
                <a:sym typeface="Lora Italics"/>
              </a:rPr>
              <a:t>mozzarella, túró, ricotta</a:t>
            </a: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) fogyaszthatósági idővel rendelkeznek, a keményebb sajtok (parmezán, trappista, ementáli)  minőségmegőrzési idővel.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244036" y="8155215"/>
            <a:ext cx="5664216" cy="129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7"/>
              </a:lnSpc>
              <a:spcBef>
                <a:spcPct val="0"/>
              </a:spcBef>
            </a:pP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keményebb sajtok tartósíthatók fagyasztással, alaposan csomagoljuk be őket.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28798" y="1114425"/>
            <a:ext cx="7890052" cy="117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44"/>
              </a:lnSpc>
              <a:spcBef>
                <a:spcPct val="0"/>
              </a:spcBef>
            </a:pPr>
            <a:r>
              <a:rPr lang="en-US" sz="8389" b="1">
                <a:solidFill>
                  <a:srgbClr val="671769"/>
                </a:solidFill>
                <a:latin typeface="Lora Bold"/>
                <a:ea typeface="Lora Bold"/>
                <a:cs typeface="Lora Bold"/>
                <a:sym typeface="Lora Bold"/>
              </a:rPr>
              <a:t>Sajt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754379" y="4010786"/>
            <a:ext cx="4153873" cy="1723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7"/>
              </a:lnSpc>
              <a:spcBef>
                <a:spcPct val="0"/>
              </a:spcBef>
            </a:pP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Ne tároljuk a bolti zacskóban, tegyük át tiszta, jól zárható dobozba.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sp>
        <p:nvSpPr>
          <p:cNvPr id="4" name="Freeform 4"/>
          <p:cNvSpPr/>
          <p:nvPr/>
        </p:nvSpPr>
        <p:spPr>
          <a:xfrm rot="-8100000">
            <a:off x="11161529" y="7536617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0" y="0"/>
                </a:moveTo>
                <a:lnTo>
                  <a:pt x="889452" y="0"/>
                </a:lnTo>
                <a:lnTo>
                  <a:pt x="889452" y="251270"/>
                </a:lnTo>
                <a:lnTo>
                  <a:pt x="0" y="251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26288" y="3739968"/>
            <a:ext cx="5459087" cy="4142082"/>
          </a:xfrm>
          <a:custGeom>
            <a:avLst/>
            <a:gdLst/>
            <a:ahLst/>
            <a:cxnLst/>
            <a:rect l="l" t="t" r="r" b="b"/>
            <a:pathLst>
              <a:path w="5459087" h="4142082">
                <a:moveTo>
                  <a:pt x="0" y="0"/>
                </a:moveTo>
                <a:lnTo>
                  <a:pt x="5459087" y="0"/>
                </a:lnTo>
                <a:lnTo>
                  <a:pt x="5459087" y="4142082"/>
                </a:lnTo>
                <a:lnTo>
                  <a:pt x="0" y="41420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697095">
            <a:off x="11626261" y="3711225"/>
            <a:ext cx="1051251" cy="296978"/>
          </a:xfrm>
          <a:custGeom>
            <a:avLst/>
            <a:gdLst/>
            <a:ahLst/>
            <a:cxnLst/>
            <a:rect l="l" t="t" r="r" b="b"/>
            <a:pathLst>
              <a:path w="1051251" h="296978">
                <a:moveTo>
                  <a:pt x="0" y="0"/>
                </a:moveTo>
                <a:lnTo>
                  <a:pt x="1051251" y="0"/>
                </a:lnTo>
                <a:lnTo>
                  <a:pt x="1051251" y="296978"/>
                </a:lnTo>
                <a:lnTo>
                  <a:pt x="0" y="2969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778487" flipH="1">
            <a:off x="5352716" y="4196673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889452" y="0"/>
                </a:moveTo>
                <a:lnTo>
                  <a:pt x="0" y="0"/>
                </a:lnTo>
                <a:lnTo>
                  <a:pt x="0" y="251270"/>
                </a:lnTo>
                <a:lnTo>
                  <a:pt x="889452" y="251270"/>
                </a:lnTo>
                <a:lnTo>
                  <a:pt x="8894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0" y="8434602"/>
            <a:ext cx="7561616" cy="1771642"/>
            <a:chOff x="0" y="0"/>
            <a:chExt cx="2104982" cy="4931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4982" cy="493185"/>
            </a:xfrm>
            <a:custGeom>
              <a:avLst/>
              <a:gdLst/>
              <a:ahLst/>
              <a:cxnLst/>
              <a:rect l="l" t="t" r="r" b="b"/>
              <a:pathLst>
                <a:path w="2104982" h="493185">
                  <a:moveTo>
                    <a:pt x="52216" y="0"/>
                  </a:moveTo>
                  <a:lnTo>
                    <a:pt x="2052766" y="0"/>
                  </a:lnTo>
                  <a:cubicBezTo>
                    <a:pt x="2066615" y="0"/>
                    <a:pt x="2079896" y="5501"/>
                    <a:pt x="2089689" y="15294"/>
                  </a:cubicBezTo>
                  <a:cubicBezTo>
                    <a:pt x="2099481" y="25086"/>
                    <a:pt x="2104982" y="38368"/>
                    <a:pt x="2104982" y="52216"/>
                  </a:cubicBezTo>
                  <a:lnTo>
                    <a:pt x="2104982" y="440969"/>
                  </a:lnTo>
                  <a:cubicBezTo>
                    <a:pt x="2104982" y="469807"/>
                    <a:pt x="2081605" y="493185"/>
                    <a:pt x="2052766" y="493185"/>
                  </a:cubicBezTo>
                  <a:lnTo>
                    <a:pt x="52216" y="493185"/>
                  </a:lnTo>
                  <a:cubicBezTo>
                    <a:pt x="38368" y="493185"/>
                    <a:pt x="25086" y="487684"/>
                    <a:pt x="15294" y="477891"/>
                  </a:cubicBezTo>
                  <a:cubicBezTo>
                    <a:pt x="5501" y="468099"/>
                    <a:pt x="0" y="454818"/>
                    <a:pt x="0" y="440969"/>
                  </a:cubicBezTo>
                  <a:lnTo>
                    <a:pt x="0" y="52216"/>
                  </a:lnTo>
                  <a:cubicBezTo>
                    <a:pt x="0" y="38368"/>
                    <a:pt x="5501" y="25086"/>
                    <a:pt x="15294" y="15294"/>
                  </a:cubicBezTo>
                  <a:cubicBezTo>
                    <a:pt x="25086" y="5501"/>
                    <a:pt x="38368" y="0"/>
                    <a:pt x="52216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4982" cy="5312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7371" y="8846121"/>
            <a:ext cx="7240623" cy="102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5"/>
              </a:lnSpc>
            </a:pPr>
            <a:r>
              <a:rPr lang="en-US" sz="3462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Hol tároljuk a vöröshagymát, hogy minél tovább friss maradjon?</a:t>
            </a:r>
          </a:p>
        </p:txBody>
      </p:sp>
      <p:sp>
        <p:nvSpPr>
          <p:cNvPr id="12" name="Freeform 12"/>
          <p:cNvSpPr/>
          <p:nvPr/>
        </p:nvSpPr>
        <p:spPr>
          <a:xfrm rot="1302086">
            <a:off x="6531881" y="7586829"/>
            <a:ext cx="1413164" cy="1255950"/>
          </a:xfrm>
          <a:custGeom>
            <a:avLst/>
            <a:gdLst/>
            <a:ahLst/>
            <a:cxnLst/>
            <a:rect l="l" t="t" r="r" b="b"/>
            <a:pathLst>
              <a:path w="1413164" h="1255950">
                <a:moveTo>
                  <a:pt x="0" y="0"/>
                </a:moveTo>
                <a:lnTo>
                  <a:pt x="1413164" y="0"/>
                </a:lnTo>
                <a:lnTo>
                  <a:pt x="1413164" y="1255950"/>
                </a:lnTo>
                <a:lnTo>
                  <a:pt x="0" y="12559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01890" y="7920150"/>
            <a:ext cx="4465103" cy="51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6"/>
              </a:lnSpc>
            </a:pPr>
            <a:r>
              <a:rPr lang="en-US" sz="3635" b="1" spc="-36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V/2.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2264" y="3910650"/>
            <a:ext cx="5020278" cy="211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26"/>
              </a:lnSpc>
            </a:pP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Hűvös, fénytől védett helyen, 12-15 °C-os pincében vagy kamrában sokáig eltárolható.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92966" y="8465608"/>
            <a:ext cx="8800885" cy="1051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26"/>
              </a:lnSpc>
              <a:spcBef>
                <a:spcPct val="0"/>
              </a:spcBef>
            </a:pPr>
            <a:r>
              <a:rPr lang="en-US" sz="3107" u="none" strike="noStrike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megmaradt fél hagymát, ha nem használjuk fel aznap, tegyük jól záródó dobozban a hűtőbe.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28798" y="1114425"/>
            <a:ext cx="7890052" cy="117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44"/>
              </a:lnSpc>
              <a:spcBef>
                <a:spcPct val="0"/>
              </a:spcBef>
            </a:pPr>
            <a:r>
              <a:rPr lang="en-US" sz="8389" b="1">
                <a:solidFill>
                  <a:srgbClr val="671769"/>
                </a:solidFill>
                <a:latin typeface="Lora Bold"/>
                <a:ea typeface="Lora Bold"/>
                <a:cs typeface="Lora Bold"/>
                <a:sym typeface="Lora Bold"/>
              </a:rPr>
              <a:t>Hagyma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378343" y="3346892"/>
            <a:ext cx="4880957" cy="159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26"/>
              </a:lnSpc>
              <a:spcBef>
                <a:spcPct val="0"/>
              </a:spcBef>
            </a:pPr>
            <a:r>
              <a:rPr lang="en-US" sz="3107" u="none" strike="noStrike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Csak egészséges, penészmentes fejeket használjunk fel!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479033" y="6288511"/>
            <a:ext cx="4780267" cy="520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26"/>
              </a:lnSpc>
              <a:spcBef>
                <a:spcPct val="0"/>
              </a:spcBef>
            </a:pP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Héja jól komposztálható!</a:t>
            </a:r>
          </a:p>
        </p:txBody>
      </p:sp>
      <p:sp>
        <p:nvSpPr>
          <p:cNvPr id="19" name="Freeform 19"/>
          <p:cNvSpPr/>
          <p:nvPr/>
        </p:nvSpPr>
        <p:spPr>
          <a:xfrm rot="-9143625">
            <a:off x="11972112" y="5772795"/>
            <a:ext cx="849077" cy="239864"/>
          </a:xfrm>
          <a:custGeom>
            <a:avLst/>
            <a:gdLst/>
            <a:ahLst/>
            <a:cxnLst/>
            <a:rect l="l" t="t" r="r" b="b"/>
            <a:pathLst>
              <a:path w="849077" h="239864">
                <a:moveTo>
                  <a:pt x="0" y="0"/>
                </a:moveTo>
                <a:lnTo>
                  <a:pt x="849077" y="0"/>
                </a:lnTo>
                <a:lnTo>
                  <a:pt x="849077" y="239864"/>
                </a:lnTo>
                <a:lnTo>
                  <a:pt x="0" y="239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65620" y="3972686"/>
            <a:ext cx="6876211" cy="4358017"/>
          </a:xfrm>
          <a:custGeom>
            <a:avLst/>
            <a:gdLst/>
            <a:ahLst/>
            <a:cxnLst/>
            <a:rect l="l" t="t" r="r" b="b"/>
            <a:pathLst>
              <a:path w="6876211" h="4358017">
                <a:moveTo>
                  <a:pt x="0" y="0"/>
                </a:moveTo>
                <a:lnTo>
                  <a:pt x="6876211" y="0"/>
                </a:lnTo>
                <a:lnTo>
                  <a:pt x="6876211" y="4358017"/>
                </a:lnTo>
                <a:lnTo>
                  <a:pt x="0" y="43580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17" t="-4446" r="-4448" b="-8106"/>
            </a:stretch>
          </a:blipFill>
        </p:spPr>
      </p:sp>
      <p:sp>
        <p:nvSpPr>
          <p:cNvPr id="5" name="Freeform 5"/>
          <p:cNvSpPr/>
          <p:nvPr/>
        </p:nvSpPr>
        <p:spPr>
          <a:xfrm rot="-9560336">
            <a:off x="11718599" y="5923986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0" y="0"/>
                </a:moveTo>
                <a:lnTo>
                  <a:pt x="889452" y="0"/>
                </a:lnTo>
                <a:lnTo>
                  <a:pt x="889452" y="251270"/>
                </a:lnTo>
                <a:lnTo>
                  <a:pt x="0" y="2512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697095">
            <a:off x="11315043" y="4363288"/>
            <a:ext cx="1051251" cy="296978"/>
          </a:xfrm>
          <a:custGeom>
            <a:avLst/>
            <a:gdLst/>
            <a:ahLst/>
            <a:cxnLst/>
            <a:rect l="l" t="t" r="r" b="b"/>
            <a:pathLst>
              <a:path w="1051251" h="296978">
                <a:moveTo>
                  <a:pt x="0" y="0"/>
                </a:moveTo>
                <a:lnTo>
                  <a:pt x="1051251" y="0"/>
                </a:lnTo>
                <a:lnTo>
                  <a:pt x="1051251" y="296978"/>
                </a:lnTo>
                <a:lnTo>
                  <a:pt x="0" y="296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796876" flipH="1">
            <a:off x="6074324" y="4079475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889452" y="0"/>
                </a:moveTo>
                <a:lnTo>
                  <a:pt x="0" y="0"/>
                </a:lnTo>
                <a:lnTo>
                  <a:pt x="0" y="251270"/>
                </a:lnTo>
                <a:lnTo>
                  <a:pt x="889452" y="251270"/>
                </a:lnTo>
                <a:lnTo>
                  <a:pt x="8894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0" y="8214804"/>
            <a:ext cx="7561616" cy="1991441"/>
            <a:chOff x="0" y="0"/>
            <a:chExt cx="2104982" cy="5543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4982" cy="554372"/>
            </a:xfrm>
            <a:custGeom>
              <a:avLst/>
              <a:gdLst/>
              <a:ahLst/>
              <a:cxnLst/>
              <a:rect l="l" t="t" r="r" b="b"/>
              <a:pathLst>
                <a:path w="2104982" h="554372">
                  <a:moveTo>
                    <a:pt x="52216" y="0"/>
                  </a:moveTo>
                  <a:lnTo>
                    <a:pt x="2052766" y="0"/>
                  </a:lnTo>
                  <a:cubicBezTo>
                    <a:pt x="2066615" y="0"/>
                    <a:pt x="2079896" y="5501"/>
                    <a:pt x="2089689" y="15294"/>
                  </a:cubicBezTo>
                  <a:cubicBezTo>
                    <a:pt x="2099481" y="25086"/>
                    <a:pt x="2104982" y="38368"/>
                    <a:pt x="2104982" y="52216"/>
                  </a:cubicBezTo>
                  <a:lnTo>
                    <a:pt x="2104982" y="502156"/>
                  </a:lnTo>
                  <a:cubicBezTo>
                    <a:pt x="2104982" y="530994"/>
                    <a:pt x="2081605" y="554372"/>
                    <a:pt x="2052766" y="554372"/>
                  </a:cubicBezTo>
                  <a:lnTo>
                    <a:pt x="52216" y="554372"/>
                  </a:lnTo>
                  <a:cubicBezTo>
                    <a:pt x="38368" y="554372"/>
                    <a:pt x="25086" y="548871"/>
                    <a:pt x="15294" y="539078"/>
                  </a:cubicBezTo>
                  <a:cubicBezTo>
                    <a:pt x="5501" y="529286"/>
                    <a:pt x="0" y="516004"/>
                    <a:pt x="0" y="502156"/>
                  </a:cubicBezTo>
                  <a:lnTo>
                    <a:pt x="0" y="52216"/>
                  </a:lnTo>
                  <a:cubicBezTo>
                    <a:pt x="0" y="38368"/>
                    <a:pt x="5501" y="25086"/>
                    <a:pt x="15294" y="15294"/>
                  </a:cubicBezTo>
                  <a:cubicBezTo>
                    <a:pt x="25086" y="5501"/>
                    <a:pt x="38368" y="0"/>
                    <a:pt x="52216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4982" cy="592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7371" y="8444127"/>
            <a:ext cx="7255262" cy="1542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5"/>
              </a:lnSpc>
            </a:pPr>
            <a:r>
              <a:rPr lang="en-US" sz="3462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száraztészta milyen típusú lejárati idővel rendelkezik? Megehetjük a lejáratot követően?</a:t>
            </a:r>
          </a:p>
        </p:txBody>
      </p:sp>
      <p:sp>
        <p:nvSpPr>
          <p:cNvPr id="12" name="Freeform 12"/>
          <p:cNvSpPr/>
          <p:nvPr/>
        </p:nvSpPr>
        <p:spPr>
          <a:xfrm rot="1302086">
            <a:off x="6565331" y="7310553"/>
            <a:ext cx="1413164" cy="1255950"/>
          </a:xfrm>
          <a:custGeom>
            <a:avLst/>
            <a:gdLst/>
            <a:ahLst/>
            <a:cxnLst/>
            <a:rect l="l" t="t" r="r" b="b"/>
            <a:pathLst>
              <a:path w="1413164" h="1255950">
                <a:moveTo>
                  <a:pt x="0" y="0"/>
                </a:moveTo>
                <a:lnTo>
                  <a:pt x="1413164" y="0"/>
                </a:lnTo>
                <a:lnTo>
                  <a:pt x="1413164" y="1255949"/>
                </a:lnTo>
                <a:lnTo>
                  <a:pt x="0" y="12559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9326" y="7700352"/>
            <a:ext cx="4442609" cy="51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6"/>
              </a:lnSpc>
            </a:pPr>
            <a:r>
              <a:rPr lang="en-US" sz="3635" b="1" spc="-36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VI/1.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623777" y="3679797"/>
            <a:ext cx="5147057" cy="129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7"/>
              </a:lnSpc>
              <a:spcBef>
                <a:spcPct val="0"/>
              </a:spcBef>
            </a:pPr>
            <a:r>
              <a:rPr lang="en-US" sz="3107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Ha marad meg tészta keverd el egy kis olívaolajjal, hogy ne ragadjon össze.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28798" y="1114425"/>
            <a:ext cx="7890052" cy="117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44"/>
              </a:lnSpc>
              <a:spcBef>
                <a:spcPct val="0"/>
              </a:spcBef>
            </a:pPr>
            <a:r>
              <a:rPr lang="en-US" sz="8389" b="1">
                <a:solidFill>
                  <a:srgbClr val="671769"/>
                </a:solidFill>
                <a:latin typeface="Lora Bold"/>
                <a:ea typeface="Lora Bold"/>
                <a:cs typeface="Lora Bold"/>
                <a:sym typeface="Lora Bold"/>
              </a:rPr>
              <a:t>Tészta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3832" y="3779786"/>
            <a:ext cx="6039373" cy="1291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7"/>
              </a:lnSpc>
              <a:spcBef>
                <a:spcPct val="0"/>
              </a:spcBef>
            </a:pPr>
            <a:r>
              <a:rPr lang="en-US" sz="3107" u="none" strike="noStrike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Egy felnőtt számára </a:t>
            </a:r>
          </a:p>
          <a:p>
            <a:pPr marL="0" lvl="0" indent="0" algn="ctr">
              <a:lnSpc>
                <a:spcPts val="3387"/>
              </a:lnSpc>
              <a:spcBef>
                <a:spcPct val="0"/>
              </a:spcBef>
            </a:pPr>
            <a:r>
              <a:rPr lang="en-US" sz="3107" u="none" strike="noStrike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kb. 60-70 g száraztésztával érdemes számolnunk.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352202" y="6362192"/>
            <a:ext cx="5418632" cy="862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7"/>
              </a:lnSpc>
              <a:spcBef>
                <a:spcPct val="0"/>
              </a:spcBef>
            </a:pPr>
            <a:r>
              <a:rPr lang="en-US" sz="3107" u="none" strike="noStrike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főtt tésztát 2-3 napig tudjuk a hűtőben tárolni.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57287" y="8591543"/>
            <a:ext cx="8622755" cy="1276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7"/>
              </a:lnSpc>
              <a:spcBef>
                <a:spcPct val="0"/>
              </a:spcBef>
            </a:pPr>
            <a:r>
              <a:rPr lang="en-US" sz="3107" u="none" strike="noStrike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száraztészta minőségmegőrzési idővel rendelkezik. A bontatlan, jól tárolt termék még 9 hónapig felhasználható a lejáratot követően.</a:t>
            </a:r>
          </a:p>
        </p:txBody>
      </p:sp>
      <p:sp>
        <p:nvSpPr>
          <p:cNvPr id="19" name="Freeform 19"/>
          <p:cNvSpPr/>
          <p:nvPr/>
        </p:nvSpPr>
        <p:spPr>
          <a:xfrm rot="6666745" flipH="1">
            <a:off x="8812561" y="8089169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889452" y="0"/>
                </a:moveTo>
                <a:lnTo>
                  <a:pt x="0" y="0"/>
                </a:lnTo>
                <a:lnTo>
                  <a:pt x="0" y="251270"/>
                </a:lnTo>
                <a:lnTo>
                  <a:pt x="889452" y="251270"/>
                </a:lnTo>
                <a:lnTo>
                  <a:pt x="8894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sp>
        <p:nvSpPr>
          <p:cNvPr id="4" name="Freeform 4"/>
          <p:cNvSpPr/>
          <p:nvPr/>
        </p:nvSpPr>
        <p:spPr>
          <a:xfrm rot="2761284" flipH="1">
            <a:off x="9944345" y="8533033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889451" y="0"/>
                </a:moveTo>
                <a:lnTo>
                  <a:pt x="0" y="0"/>
                </a:lnTo>
                <a:lnTo>
                  <a:pt x="0" y="251270"/>
                </a:lnTo>
                <a:lnTo>
                  <a:pt x="889451" y="251270"/>
                </a:lnTo>
                <a:lnTo>
                  <a:pt x="88945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840208">
            <a:off x="11008102" y="5598966"/>
            <a:ext cx="1051251" cy="296978"/>
          </a:xfrm>
          <a:custGeom>
            <a:avLst/>
            <a:gdLst/>
            <a:ahLst/>
            <a:cxnLst/>
            <a:rect l="l" t="t" r="r" b="b"/>
            <a:pathLst>
              <a:path w="1051251" h="296978">
                <a:moveTo>
                  <a:pt x="0" y="0"/>
                </a:moveTo>
                <a:lnTo>
                  <a:pt x="1051250" y="0"/>
                </a:lnTo>
                <a:lnTo>
                  <a:pt x="1051250" y="296978"/>
                </a:lnTo>
                <a:lnTo>
                  <a:pt x="0" y="2969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8796876" flipH="1">
            <a:off x="6052770" y="4567940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889452" y="0"/>
                </a:moveTo>
                <a:lnTo>
                  <a:pt x="0" y="0"/>
                </a:lnTo>
                <a:lnTo>
                  <a:pt x="0" y="251270"/>
                </a:lnTo>
                <a:lnTo>
                  <a:pt x="889452" y="251270"/>
                </a:lnTo>
                <a:lnTo>
                  <a:pt x="8894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049765" y="2861341"/>
            <a:ext cx="4193879" cy="5573261"/>
          </a:xfrm>
          <a:custGeom>
            <a:avLst/>
            <a:gdLst/>
            <a:ahLst/>
            <a:cxnLst/>
            <a:rect l="l" t="t" r="r" b="b"/>
            <a:pathLst>
              <a:path w="4193879" h="5573261">
                <a:moveTo>
                  <a:pt x="0" y="0"/>
                </a:moveTo>
                <a:lnTo>
                  <a:pt x="4193879" y="0"/>
                </a:lnTo>
                <a:lnTo>
                  <a:pt x="4193879" y="5573261"/>
                </a:lnTo>
                <a:lnTo>
                  <a:pt x="0" y="5573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0" y="8214804"/>
            <a:ext cx="7746214" cy="1991441"/>
            <a:chOff x="0" y="0"/>
            <a:chExt cx="2156370" cy="5543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56370" cy="554372"/>
            </a:xfrm>
            <a:custGeom>
              <a:avLst/>
              <a:gdLst/>
              <a:ahLst/>
              <a:cxnLst/>
              <a:rect l="l" t="t" r="r" b="b"/>
              <a:pathLst>
                <a:path w="2156370" h="554372">
                  <a:moveTo>
                    <a:pt x="50972" y="0"/>
                  </a:moveTo>
                  <a:lnTo>
                    <a:pt x="2105398" y="0"/>
                  </a:lnTo>
                  <a:cubicBezTo>
                    <a:pt x="2133549" y="0"/>
                    <a:pt x="2156370" y="22821"/>
                    <a:pt x="2156370" y="50972"/>
                  </a:cubicBezTo>
                  <a:lnTo>
                    <a:pt x="2156370" y="503400"/>
                  </a:lnTo>
                  <a:cubicBezTo>
                    <a:pt x="2156370" y="516919"/>
                    <a:pt x="2151000" y="529884"/>
                    <a:pt x="2141441" y="539443"/>
                  </a:cubicBezTo>
                  <a:cubicBezTo>
                    <a:pt x="2131882" y="549002"/>
                    <a:pt x="2118917" y="554372"/>
                    <a:pt x="2105398" y="554372"/>
                  </a:cubicBezTo>
                  <a:lnTo>
                    <a:pt x="50972" y="554372"/>
                  </a:lnTo>
                  <a:cubicBezTo>
                    <a:pt x="22821" y="554372"/>
                    <a:pt x="0" y="531551"/>
                    <a:pt x="0" y="503400"/>
                  </a:cubicBezTo>
                  <a:lnTo>
                    <a:pt x="0" y="50972"/>
                  </a:lnTo>
                  <a:cubicBezTo>
                    <a:pt x="0" y="22821"/>
                    <a:pt x="22821" y="0"/>
                    <a:pt x="50972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56370" cy="592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6791" y="8523510"/>
            <a:ext cx="7452633" cy="1374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17"/>
              </a:lnSpc>
            </a:pPr>
            <a:r>
              <a:rPr lang="en-US" sz="3065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A következő hónapokban nem tervezünk mákot enni, félő, hogy megavasodik. Hogyan tudnánk a legjobban tartósítani?</a:t>
            </a:r>
          </a:p>
        </p:txBody>
      </p:sp>
      <p:sp>
        <p:nvSpPr>
          <p:cNvPr id="12" name="Freeform 12"/>
          <p:cNvSpPr/>
          <p:nvPr/>
        </p:nvSpPr>
        <p:spPr>
          <a:xfrm rot="1302086">
            <a:off x="6548550" y="7310553"/>
            <a:ext cx="1413164" cy="1255950"/>
          </a:xfrm>
          <a:custGeom>
            <a:avLst/>
            <a:gdLst/>
            <a:ahLst/>
            <a:cxnLst/>
            <a:rect l="l" t="t" r="r" b="b"/>
            <a:pathLst>
              <a:path w="1413164" h="1255950">
                <a:moveTo>
                  <a:pt x="0" y="0"/>
                </a:moveTo>
                <a:lnTo>
                  <a:pt x="1413164" y="0"/>
                </a:lnTo>
                <a:lnTo>
                  <a:pt x="1413164" y="1255949"/>
                </a:lnTo>
                <a:lnTo>
                  <a:pt x="0" y="12559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9326" y="7700352"/>
            <a:ext cx="4285147" cy="51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6"/>
              </a:lnSpc>
            </a:pPr>
            <a:r>
              <a:rPr lang="en-US" sz="3635" b="1" spc="-36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VI/2.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28798" y="1114425"/>
            <a:ext cx="7890052" cy="117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44"/>
              </a:lnSpc>
              <a:spcBef>
                <a:spcPct val="0"/>
              </a:spcBef>
            </a:pPr>
            <a:r>
              <a:rPr lang="en-US" sz="8389" b="1">
                <a:solidFill>
                  <a:srgbClr val="671769"/>
                </a:solidFill>
                <a:latin typeface="Lora Bold"/>
                <a:ea typeface="Lora Bold"/>
                <a:cs typeface="Lora Bold"/>
                <a:sym typeface="Lora Bold"/>
              </a:rPr>
              <a:t>Mák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52142" y="3859401"/>
            <a:ext cx="5007158" cy="92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5"/>
              </a:lnSpc>
              <a:spcBef>
                <a:spcPct val="0"/>
              </a:spcBef>
            </a:pPr>
            <a:r>
              <a:rPr lang="en-US" sz="3335" u="none" strike="noStrike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Könnyen avasodhat, főleg darált állapotban.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988095" y="8512615"/>
            <a:ext cx="6405457" cy="138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5"/>
              </a:lnSpc>
              <a:spcBef>
                <a:spcPct val="0"/>
              </a:spcBef>
            </a:pPr>
            <a:r>
              <a:rPr lang="en-US" sz="3335" u="none" strike="noStrike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Tároljuk hűtőszekrényben vagy akár a fagyasztóban, így lassíthatjuk az avasodást.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839447" y="6016683"/>
            <a:ext cx="5268819" cy="92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5"/>
              </a:lnSpc>
              <a:spcBef>
                <a:spcPct val="0"/>
              </a:spcBef>
            </a:pPr>
            <a:r>
              <a:rPr lang="en-US" sz="3335" u="none" strike="noStrike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Tároljuk jól záródó üvegben vagy dobozban.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74450" y="4000240"/>
            <a:ext cx="5570777" cy="138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5"/>
              </a:lnSpc>
              <a:spcBef>
                <a:spcPct val="0"/>
              </a:spcBef>
            </a:pPr>
            <a:r>
              <a:rPr lang="en-US" sz="3335" u="none" strike="noStrike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Megbízható forrásból vásároljunk, ellenőrizzük a minőségét.</a:t>
            </a:r>
          </a:p>
        </p:txBody>
      </p:sp>
      <p:sp>
        <p:nvSpPr>
          <p:cNvPr id="19" name="Freeform 19"/>
          <p:cNvSpPr/>
          <p:nvPr/>
        </p:nvSpPr>
        <p:spPr>
          <a:xfrm rot="10180986">
            <a:off x="11182543" y="3999396"/>
            <a:ext cx="1051251" cy="296978"/>
          </a:xfrm>
          <a:custGeom>
            <a:avLst/>
            <a:gdLst/>
            <a:ahLst/>
            <a:cxnLst/>
            <a:rect l="l" t="t" r="r" b="b"/>
            <a:pathLst>
              <a:path w="1051251" h="296978">
                <a:moveTo>
                  <a:pt x="0" y="0"/>
                </a:moveTo>
                <a:lnTo>
                  <a:pt x="1051251" y="0"/>
                </a:lnTo>
                <a:lnTo>
                  <a:pt x="1051251" y="296978"/>
                </a:lnTo>
                <a:lnTo>
                  <a:pt x="0" y="2969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91416" y="1150408"/>
            <a:ext cx="16668759" cy="1936638"/>
            <a:chOff x="0" y="0"/>
            <a:chExt cx="2862034" cy="3325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2034" cy="332522"/>
            </a:xfrm>
            <a:custGeom>
              <a:avLst/>
              <a:gdLst/>
              <a:ahLst/>
              <a:cxnLst/>
              <a:rect l="l" t="t" r="r" b="b"/>
              <a:pathLst>
                <a:path w="2862034" h="332522">
                  <a:moveTo>
                    <a:pt x="23687" y="0"/>
                  </a:moveTo>
                  <a:lnTo>
                    <a:pt x="2838346" y="0"/>
                  </a:lnTo>
                  <a:cubicBezTo>
                    <a:pt x="2844629" y="0"/>
                    <a:pt x="2850654" y="2496"/>
                    <a:pt x="2855096" y="6938"/>
                  </a:cubicBezTo>
                  <a:cubicBezTo>
                    <a:pt x="2859538" y="11380"/>
                    <a:pt x="2862034" y="17405"/>
                    <a:pt x="2862034" y="23687"/>
                  </a:cubicBezTo>
                  <a:lnTo>
                    <a:pt x="2862034" y="308834"/>
                  </a:lnTo>
                  <a:cubicBezTo>
                    <a:pt x="2862034" y="315117"/>
                    <a:pt x="2859538" y="321142"/>
                    <a:pt x="2855096" y="325584"/>
                  </a:cubicBezTo>
                  <a:cubicBezTo>
                    <a:pt x="2850654" y="330026"/>
                    <a:pt x="2844629" y="332522"/>
                    <a:pt x="2838346" y="332522"/>
                  </a:cubicBezTo>
                  <a:lnTo>
                    <a:pt x="23687" y="332522"/>
                  </a:lnTo>
                  <a:cubicBezTo>
                    <a:pt x="17405" y="332522"/>
                    <a:pt x="11380" y="330026"/>
                    <a:pt x="6938" y="325584"/>
                  </a:cubicBezTo>
                  <a:cubicBezTo>
                    <a:pt x="2496" y="321142"/>
                    <a:pt x="0" y="315117"/>
                    <a:pt x="0" y="308834"/>
                  </a:cubicBezTo>
                  <a:lnTo>
                    <a:pt x="0" y="23687"/>
                  </a:lnTo>
                  <a:cubicBezTo>
                    <a:pt x="0" y="17405"/>
                    <a:pt x="2496" y="11380"/>
                    <a:pt x="6938" y="6938"/>
                  </a:cubicBezTo>
                  <a:cubicBezTo>
                    <a:pt x="11380" y="2496"/>
                    <a:pt x="17405" y="0"/>
                    <a:pt x="23687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62034" cy="370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19397" y="1605839"/>
            <a:ext cx="16449206" cy="115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65"/>
              </a:lnSpc>
            </a:pPr>
            <a:r>
              <a:rPr lang="en-US" sz="8208" b="1" spc="-82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6. Ki mit tud?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831821"/>
            <a:ext cx="16230600" cy="448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3999" b="1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1. kérdés</a:t>
            </a:r>
          </a:p>
          <a:p>
            <a:pPr algn="l">
              <a:lnSpc>
                <a:spcPts val="5999"/>
              </a:lnSpc>
            </a:pPr>
            <a:r>
              <a:rPr lang="en-US" sz="3999" b="1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Mi a hűtőszekrény ideális hőmérséklet-tartománya?</a:t>
            </a:r>
            <a:r>
              <a:rPr lang="en-US" sz="3999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</a:p>
          <a:p>
            <a:pPr algn="l">
              <a:lnSpc>
                <a:spcPts val="5999"/>
              </a:lnSpc>
            </a:pPr>
            <a:r>
              <a:rPr lang="en-US" sz="3999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a) -10-0°C között</a:t>
            </a:r>
          </a:p>
          <a:p>
            <a:pPr algn="l">
              <a:lnSpc>
                <a:spcPts val="5999"/>
              </a:lnSpc>
            </a:pPr>
            <a:r>
              <a:rPr lang="en-US" sz="3999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 b) 0-5°C között</a:t>
            </a:r>
          </a:p>
          <a:p>
            <a:pPr algn="l">
              <a:lnSpc>
                <a:spcPts val="5999"/>
              </a:lnSpc>
            </a:pPr>
            <a:r>
              <a:rPr lang="en-US" sz="3999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 c) 6-10°C között</a:t>
            </a:r>
          </a:p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endParaRPr lang="en-US" sz="3999">
              <a:solidFill>
                <a:srgbClr val="671769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91416" y="1150408"/>
            <a:ext cx="16668759" cy="1936638"/>
            <a:chOff x="0" y="0"/>
            <a:chExt cx="2862034" cy="3325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2034" cy="332522"/>
            </a:xfrm>
            <a:custGeom>
              <a:avLst/>
              <a:gdLst/>
              <a:ahLst/>
              <a:cxnLst/>
              <a:rect l="l" t="t" r="r" b="b"/>
              <a:pathLst>
                <a:path w="2862034" h="332522">
                  <a:moveTo>
                    <a:pt x="23687" y="0"/>
                  </a:moveTo>
                  <a:lnTo>
                    <a:pt x="2838346" y="0"/>
                  </a:lnTo>
                  <a:cubicBezTo>
                    <a:pt x="2844629" y="0"/>
                    <a:pt x="2850654" y="2496"/>
                    <a:pt x="2855096" y="6938"/>
                  </a:cubicBezTo>
                  <a:cubicBezTo>
                    <a:pt x="2859538" y="11380"/>
                    <a:pt x="2862034" y="17405"/>
                    <a:pt x="2862034" y="23687"/>
                  </a:cubicBezTo>
                  <a:lnTo>
                    <a:pt x="2862034" y="308834"/>
                  </a:lnTo>
                  <a:cubicBezTo>
                    <a:pt x="2862034" y="315117"/>
                    <a:pt x="2859538" y="321142"/>
                    <a:pt x="2855096" y="325584"/>
                  </a:cubicBezTo>
                  <a:cubicBezTo>
                    <a:pt x="2850654" y="330026"/>
                    <a:pt x="2844629" y="332522"/>
                    <a:pt x="2838346" y="332522"/>
                  </a:cubicBezTo>
                  <a:lnTo>
                    <a:pt x="23687" y="332522"/>
                  </a:lnTo>
                  <a:cubicBezTo>
                    <a:pt x="17405" y="332522"/>
                    <a:pt x="11380" y="330026"/>
                    <a:pt x="6938" y="325584"/>
                  </a:cubicBezTo>
                  <a:cubicBezTo>
                    <a:pt x="2496" y="321142"/>
                    <a:pt x="0" y="315117"/>
                    <a:pt x="0" y="308834"/>
                  </a:cubicBezTo>
                  <a:lnTo>
                    <a:pt x="0" y="23687"/>
                  </a:lnTo>
                  <a:cubicBezTo>
                    <a:pt x="0" y="17405"/>
                    <a:pt x="2496" y="11380"/>
                    <a:pt x="6938" y="6938"/>
                  </a:cubicBezTo>
                  <a:cubicBezTo>
                    <a:pt x="11380" y="2496"/>
                    <a:pt x="17405" y="0"/>
                    <a:pt x="23687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62034" cy="370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19397" y="1605839"/>
            <a:ext cx="16449206" cy="115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65"/>
              </a:lnSpc>
            </a:pPr>
            <a:r>
              <a:rPr lang="en-US" sz="8208" b="1" spc="-82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6. Ki mit tud?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810138"/>
            <a:ext cx="16571104" cy="523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3999" b="1" u="none" strike="noStrike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2. kérdés</a:t>
            </a:r>
          </a:p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3999" b="1" u="none" strike="noStrike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A csirkemell felülete vizes-nyálkás, nincs rossz szaga és még nem járt le. Mit csináljunk?</a:t>
            </a:r>
          </a:p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a) Mossuk le a felületét, hogy eltávolítsuk a nyálkás részt róla.</a:t>
            </a:r>
          </a:p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b) Azonnal dobjuk ki, mert fertőzésre utalhat.</a:t>
            </a:r>
          </a:p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c) Használjuk fel nyugodtan, ha zavar a nedvessége töröljük le tiszta papírtörlővel.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91416" y="1150408"/>
            <a:ext cx="16668759" cy="1936638"/>
            <a:chOff x="0" y="0"/>
            <a:chExt cx="2862034" cy="3325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2034" cy="332522"/>
            </a:xfrm>
            <a:custGeom>
              <a:avLst/>
              <a:gdLst/>
              <a:ahLst/>
              <a:cxnLst/>
              <a:rect l="l" t="t" r="r" b="b"/>
              <a:pathLst>
                <a:path w="2862034" h="332522">
                  <a:moveTo>
                    <a:pt x="23687" y="0"/>
                  </a:moveTo>
                  <a:lnTo>
                    <a:pt x="2838346" y="0"/>
                  </a:lnTo>
                  <a:cubicBezTo>
                    <a:pt x="2844629" y="0"/>
                    <a:pt x="2850654" y="2496"/>
                    <a:pt x="2855096" y="6938"/>
                  </a:cubicBezTo>
                  <a:cubicBezTo>
                    <a:pt x="2859538" y="11380"/>
                    <a:pt x="2862034" y="17405"/>
                    <a:pt x="2862034" y="23687"/>
                  </a:cubicBezTo>
                  <a:lnTo>
                    <a:pt x="2862034" y="308834"/>
                  </a:lnTo>
                  <a:cubicBezTo>
                    <a:pt x="2862034" y="315117"/>
                    <a:pt x="2859538" y="321142"/>
                    <a:pt x="2855096" y="325584"/>
                  </a:cubicBezTo>
                  <a:cubicBezTo>
                    <a:pt x="2850654" y="330026"/>
                    <a:pt x="2844629" y="332522"/>
                    <a:pt x="2838346" y="332522"/>
                  </a:cubicBezTo>
                  <a:lnTo>
                    <a:pt x="23687" y="332522"/>
                  </a:lnTo>
                  <a:cubicBezTo>
                    <a:pt x="17405" y="332522"/>
                    <a:pt x="11380" y="330026"/>
                    <a:pt x="6938" y="325584"/>
                  </a:cubicBezTo>
                  <a:cubicBezTo>
                    <a:pt x="2496" y="321142"/>
                    <a:pt x="0" y="315117"/>
                    <a:pt x="0" y="308834"/>
                  </a:cubicBezTo>
                  <a:lnTo>
                    <a:pt x="0" y="23687"/>
                  </a:lnTo>
                  <a:cubicBezTo>
                    <a:pt x="0" y="17405"/>
                    <a:pt x="2496" y="11380"/>
                    <a:pt x="6938" y="6938"/>
                  </a:cubicBezTo>
                  <a:cubicBezTo>
                    <a:pt x="11380" y="2496"/>
                    <a:pt x="17405" y="0"/>
                    <a:pt x="23687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62034" cy="370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19397" y="1605839"/>
            <a:ext cx="16449206" cy="115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65"/>
              </a:lnSpc>
            </a:pPr>
            <a:r>
              <a:rPr lang="en-US" sz="8208" b="1" spc="-82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6. Ki mit tud?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25183" y="3810138"/>
            <a:ext cx="16143420" cy="523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3999" b="1" u="none" strike="noStrike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3. kérdés</a:t>
            </a:r>
          </a:p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3999" b="1" u="none" strike="noStrike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A sárgarépát a levelével együtt vásároltuk. Hogyan áll el tovább: a levéllel vagy nélküle? Vajon miért?</a:t>
            </a:r>
          </a:p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3999" b="1" u="none" strike="noStrike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</a:t>
            </a:r>
            <a:r>
              <a:rPr lang="en-US" sz="3999" u="none" strike="noStrike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a) A levelekkel együtt tárolva, mivel a levelek segítik a tápanyagokat a gyökérbe juttatni.</a:t>
            </a:r>
          </a:p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b) A leveleket érdemes eltávolítani, hogy lassítsuk a répa fonnyadását.</a:t>
            </a:r>
          </a:p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c) A leveleket nem befolyásolják a tárolást, így mindkét mód jó.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91416" y="1150408"/>
            <a:ext cx="16668759" cy="1936638"/>
            <a:chOff x="0" y="0"/>
            <a:chExt cx="2862034" cy="3325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2034" cy="332522"/>
            </a:xfrm>
            <a:custGeom>
              <a:avLst/>
              <a:gdLst/>
              <a:ahLst/>
              <a:cxnLst/>
              <a:rect l="l" t="t" r="r" b="b"/>
              <a:pathLst>
                <a:path w="2862034" h="332522">
                  <a:moveTo>
                    <a:pt x="23687" y="0"/>
                  </a:moveTo>
                  <a:lnTo>
                    <a:pt x="2838346" y="0"/>
                  </a:lnTo>
                  <a:cubicBezTo>
                    <a:pt x="2844629" y="0"/>
                    <a:pt x="2850654" y="2496"/>
                    <a:pt x="2855096" y="6938"/>
                  </a:cubicBezTo>
                  <a:cubicBezTo>
                    <a:pt x="2859538" y="11380"/>
                    <a:pt x="2862034" y="17405"/>
                    <a:pt x="2862034" y="23687"/>
                  </a:cubicBezTo>
                  <a:lnTo>
                    <a:pt x="2862034" y="308834"/>
                  </a:lnTo>
                  <a:cubicBezTo>
                    <a:pt x="2862034" y="315117"/>
                    <a:pt x="2859538" y="321142"/>
                    <a:pt x="2855096" y="325584"/>
                  </a:cubicBezTo>
                  <a:cubicBezTo>
                    <a:pt x="2850654" y="330026"/>
                    <a:pt x="2844629" y="332522"/>
                    <a:pt x="2838346" y="332522"/>
                  </a:cubicBezTo>
                  <a:lnTo>
                    <a:pt x="23687" y="332522"/>
                  </a:lnTo>
                  <a:cubicBezTo>
                    <a:pt x="17405" y="332522"/>
                    <a:pt x="11380" y="330026"/>
                    <a:pt x="6938" y="325584"/>
                  </a:cubicBezTo>
                  <a:cubicBezTo>
                    <a:pt x="2496" y="321142"/>
                    <a:pt x="0" y="315117"/>
                    <a:pt x="0" y="308834"/>
                  </a:cubicBezTo>
                  <a:lnTo>
                    <a:pt x="0" y="23687"/>
                  </a:lnTo>
                  <a:cubicBezTo>
                    <a:pt x="0" y="17405"/>
                    <a:pt x="2496" y="11380"/>
                    <a:pt x="6938" y="6938"/>
                  </a:cubicBezTo>
                  <a:cubicBezTo>
                    <a:pt x="11380" y="2496"/>
                    <a:pt x="17405" y="0"/>
                    <a:pt x="23687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62034" cy="370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19397" y="1605839"/>
            <a:ext cx="16449206" cy="115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65"/>
              </a:lnSpc>
            </a:pPr>
            <a:r>
              <a:rPr lang="en-US" sz="8208" b="1" spc="-82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6. Ki mit tud?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230054"/>
            <a:ext cx="16431475" cy="523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3999" b="1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4. kérdés</a:t>
            </a:r>
          </a:p>
          <a:p>
            <a:pPr algn="l">
              <a:lnSpc>
                <a:spcPts val="5999"/>
              </a:lnSpc>
            </a:pPr>
            <a:r>
              <a:rPr lang="en-US" sz="3999" b="1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A csokoládé felületén fehér foltokat találunk. Megehetjük még? Mit csináljunk vele?</a:t>
            </a:r>
          </a:p>
          <a:p>
            <a:pPr algn="l">
              <a:lnSpc>
                <a:spcPts val="5999"/>
              </a:lnSpc>
            </a:pPr>
            <a:r>
              <a:rPr lang="en-US" sz="3999" b="1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</a:t>
            </a:r>
            <a:r>
              <a:rPr lang="en-US" sz="3999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a) Semmi baja, mindenképp együk meg.</a:t>
            </a:r>
          </a:p>
          <a:p>
            <a:pPr algn="l">
              <a:lnSpc>
                <a:spcPts val="5999"/>
              </a:lnSpc>
            </a:pPr>
            <a:r>
              <a:rPr lang="en-US" sz="3999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b) Nem ajánlott megenni, a fehér foltok a csokoládé romlását jelzik.</a:t>
            </a:r>
          </a:p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3999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c) Ha a csokoládé még jó illatú és ízű, akkor nyugodtan fogyasztható, a fehér foltok csak a kakaóvaj és a cukor kiválása miatt keletkeztek.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945591" y="3601572"/>
            <a:ext cx="14396818" cy="3083855"/>
            <a:chOff x="0" y="0"/>
            <a:chExt cx="2471940" cy="52949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71940" cy="529499"/>
            </a:xfrm>
            <a:custGeom>
              <a:avLst/>
              <a:gdLst/>
              <a:ahLst/>
              <a:cxnLst/>
              <a:rect l="l" t="t" r="r" b="b"/>
              <a:pathLst>
                <a:path w="2471940" h="529499">
                  <a:moveTo>
                    <a:pt x="27425" y="0"/>
                  </a:moveTo>
                  <a:lnTo>
                    <a:pt x="2444515" y="0"/>
                  </a:lnTo>
                  <a:cubicBezTo>
                    <a:pt x="2459662" y="0"/>
                    <a:pt x="2471940" y="12279"/>
                    <a:pt x="2471940" y="27425"/>
                  </a:cubicBezTo>
                  <a:lnTo>
                    <a:pt x="2471940" y="502074"/>
                  </a:lnTo>
                  <a:cubicBezTo>
                    <a:pt x="2471940" y="517221"/>
                    <a:pt x="2459662" y="529499"/>
                    <a:pt x="2444515" y="529499"/>
                  </a:cubicBezTo>
                  <a:lnTo>
                    <a:pt x="27425" y="529499"/>
                  </a:lnTo>
                  <a:cubicBezTo>
                    <a:pt x="12279" y="529499"/>
                    <a:pt x="0" y="517221"/>
                    <a:pt x="0" y="502074"/>
                  </a:cubicBezTo>
                  <a:lnTo>
                    <a:pt x="0" y="27425"/>
                  </a:lnTo>
                  <a:cubicBezTo>
                    <a:pt x="0" y="12279"/>
                    <a:pt x="12279" y="0"/>
                    <a:pt x="27425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471940" cy="5675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00761" flipV="1">
            <a:off x="13676244" y="7040353"/>
            <a:ext cx="3898921" cy="2168775"/>
          </a:xfrm>
          <a:custGeom>
            <a:avLst/>
            <a:gdLst/>
            <a:ahLst/>
            <a:cxnLst/>
            <a:rect l="l" t="t" r="r" b="b"/>
            <a:pathLst>
              <a:path w="3898921" h="2168775">
                <a:moveTo>
                  <a:pt x="0" y="2168775"/>
                </a:moveTo>
                <a:lnTo>
                  <a:pt x="3898922" y="2168775"/>
                </a:lnTo>
                <a:lnTo>
                  <a:pt x="3898922" y="0"/>
                </a:lnTo>
                <a:lnTo>
                  <a:pt x="0" y="0"/>
                </a:lnTo>
                <a:lnTo>
                  <a:pt x="0" y="216877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82738" y="3982297"/>
            <a:ext cx="14722524" cy="2427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0"/>
              </a:lnSpc>
            </a:pPr>
            <a:r>
              <a:rPr lang="en-US" sz="8768" b="1" spc="-87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Hogyan tudunk maradék nélkül főzni?</a:t>
            </a:r>
          </a:p>
        </p:txBody>
      </p:sp>
      <p:sp>
        <p:nvSpPr>
          <p:cNvPr id="9" name="TextBox 9"/>
          <p:cNvSpPr txBox="1"/>
          <p:nvPr/>
        </p:nvSpPr>
        <p:spPr>
          <a:xfrm rot="1415255">
            <a:off x="14078233" y="7435061"/>
            <a:ext cx="2909993" cy="148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4"/>
              </a:lnSpc>
              <a:spcBef>
                <a:spcPct val="0"/>
              </a:spcBef>
            </a:pPr>
            <a:r>
              <a:rPr lang="en-US" sz="6649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Lássuk!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91416" y="1150408"/>
            <a:ext cx="16668759" cy="1936638"/>
            <a:chOff x="0" y="0"/>
            <a:chExt cx="2862034" cy="3325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2034" cy="332522"/>
            </a:xfrm>
            <a:custGeom>
              <a:avLst/>
              <a:gdLst/>
              <a:ahLst/>
              <a:cxnLst/>
              <a:rect l="l" t="t" r="r" b="b"/>
              <a:pathLst>
                <a:path w="2862034" h="332522">
                  <a:moveTo>
                    <a:pt x="23687" y="0"/>
                  </a:moveTo>
                  <a:lnTo>
                    <a:pt x="2838346" y="0"/>
                  </a:lnTo>
                  <a:cubicBezTo>
                    <a:pt x="2844629" y="0"/>
                    <a:pt x="2850654" y="2496"/>
                    <a:pt x="2855096" y="6938"/>
                  </a:cubicBezTo>
                  <a:cubicBezTo>
                    <a:pt x="2859538" y="11380"/>
                    <a:pt x="2862034" y="17405"/>
                    <a:pt x="2862034" y="23687"/>
                  </a:cubicBezTo>
                  <a:lnTo>
                    <a:pt x="2862034" y="308834"/>
                  </a:lnTo>
                  <a:cubicBezTo>
                    <a:pt x="2862034" y="315117"/>
                    <a:pt x="2859538" y="321142"/>
                    <a:pt x="2855096" y="325584"/>
                  </a:cubicBezTo>
                  <a:cubicBezTo>
                    <a:pt x="2850654" y="330026"/>
                    <a:pt x="2844629" y="332522"/>
                    <a:pt x="2838346" y="332522"/>
                  </a:cubicBezTo>
                  <a:lnTo>
                    <a:pt x="23687" y="332522"/>
                  </a:lnTo>
                  <a:cubicBezTo>
                    <a:pt x="17405" y="332522"/>
                    <a:pt x="11380" y="330026"/>
                    <a:pt x="6938" y="325584"/>
                  </a:cubicBezTo>
                  <a:cubicBezTo>
                    <a:pt x="2496" y="321142"/>
                    <a:pt x="0" y="315117"/>
                    <a:pt x="0" y="308834"/>
                  </a:cubicBezTo>
                  <a:lnTo>
                    <a:pt x="0" y="23687"/>
                  </a:lnTo>
                  <a:cubicBezTo>
                    <a:pt x="0" y="17405"/>
                    <a:pt x="2496" y="11380"/>
                    <a:pt x="6938" y="6938"/>
                  </a:cubicBezTo>
                  <a:cubicBezTo>
                    <a:pt x="11380" y="2496"/>
                    <a:pt x="17405" y="0"/>
                    <a:pt x="23687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62034" cy="370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19397" y="1605839"/>
            <a:ext cx="16449206" cy="115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65"/>
              </a:lnSpc>
            </a:pPr>
            <a:r>
              <a:rPr lang="en-US" sz="8208" b="1" spc="-82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6. Ki mit tud?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944390"/>
            <a:ext cx="16554905" cy="448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3999" b="1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5. kérdés</a:t>
            </a:r>
          </a:p>
          <a:p>
            <a:pPr algn="l">
              <a:lnSpc>
                <a:spcPts val="5999"/>
              </a:lnSpc>
            </a:pPr>
            <a:r>
              <a:rPr lang="en-US" sz="3999" b="1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A felsoroltak közül melyik élelmiszer használható fel a lejáratot követően is biztonsággal?</a:t>
            </a:r>
          </a:p>
          <a:p>
            <a:pPr algn="l">
              <a:lnSpc>
                <a:spcPts val="5999"/>
              </a:lnSpc>
            </a:pPr>
            <a:r>
              <a:rPr lang="en-US" sz="3999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a) túró</a:t>
            </a:r>
          </a:p>
          <a:p>
            <a:pPr algn="l">
              <a:lnSpc>
                <a:spcPts val="5999"/>
              </a:lnSpc>
            </a:pPr>
            <a:r>
              <a:rPr lang="en-US" sz="3999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b) kukoricakonzerv </a:t>
            </a:r>
          </a:p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3999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c) habos sütemény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91416" y="1150408"/>
            <a:ext cx="16668759" cy="1936638"/>
            <a:chOff x="0" y="0"/>
            <a:chExt cx="2862034" cy="3325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2034" cy="332522"/>
            </a:xfrm>
            <a:custGeom>
              <a:avLst/>
              <a:gdLst/>
              <a:ahLst/>
              <a:cxnLst/>
              <a:rect l="l" t="t" r="r" b="b"/>
              <a:pathLst>
                <a:path w="2862034" h="332522">
                  <a:moveTo>
                    <a:pt x="23687" y="0"/>
                  </a:moveTo>
                  <a:lnTo>
                    <a:pt x="2838346" y="0"/>
                  </a:lnTo>
                  <a:cubicBezTo>
                    <a:pt x="2844629" y="0"/>
                    <a:pt x="2850654" y="2496"/>
                    <a:pt x="2855096" y="6938"/>
                  </a:cubicBezTo>
                  <a:cubicBezTo>
                    <a:pt x="2859538" y="11380"/>
                    <a:pt x="2862034" y="17405"/>
                    <a:pt x="2862034" y="23687"/>
                  </a:cubicBezTo>
                  <a:lnTo>
                    <a:pt x="2862034" y="308834"/>
                  </a:lnTo>
                  <a:cubicBezTo>
                    <a:pt x="2862034" y="315117"/>
                    <a:pt x="2859538" y="321142"/>
                    <a:pt x="2855096" y="325584"/>
                  </a:cubicBezTo>
                  <a:cubicBezTo>
                    <a:pt x="2850654" y="330026"/>
                    <a:pt x="2844629" y="332522"/>
                    <a:pt x="2838346" y="332522"/>
                  </a:cubicBezTo>
                  <a:lnTo>
                    <a:pt x="23687" y="332522"/>
                  </a:lnTo>
                  <a:cubicBezTo>
                    <a:pt x="17405" y="332522"/>
                    <a:pt x="11380" y="330026"/>
                    <a:pt x="6938" y="325584"/>
                  </a:cubicBezTo>
                  <a:cubicBezTo>
                    <a:pt x="2496" y="321142"/>
                    <a:pt x="0" y="315117"/>
                    <a:pt x="0" y="308834"/>
                  </a:cubicBezTo>
                  <a:lnTo>
                    <a:pt x="0" y="23687"/>
                  </a:lnTo>
                  <a:cubicBezTo>
                    <a:pt x="0" y="17405"/>
                    <a:pt x="2496" y="11380"/>
                    <a:pt x="6938" y="6938"/>
                  </a:cubicBezTo>
                  <a:cubicBezTo>
                    <a:pt x="11380" y="2496"/>
                    <a:pt x="17405" y="0"/>
                    <a:pt x="23687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62034" cy="370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19397" y="1605839"/>
            <a:ext cx="16449206" cy="115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65"/>
              </a:lnSpc>
            </a:pPr>
            <a:r>
              <a:rPr lang="en-US" sz="8208" b="1" spc="-82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6. Ki mit tud?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379063"/>
            <a:ext cx="16431475" cy="523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3999" b="1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6. kérdés</a:t>
            </a:r>
          </a:p>
          <a:p>
            <a:pPr algn="l">
              <a:lnSpc>
                <a:spcPts val="5999"/>
              </a:lnSpc>
            </a:pPr>
            <a:r>
              <a:rPr lang="en-US" sz="3999" b="1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Egy penészfoltot veszünk észre a kenyéren. Mit csináljunk?</a:t>
            </a:r>
          </a:p>
          <a:p>
            <a:pPr algn="l">
              <a:lnSpc>
                <a:spcPts val="5999"/>
              </a:lnSpc>
            </a:pPr>
            <a:r>
              <a:rPr lang="en-US" sz="3999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a) A penészes részt kivágjuk, és a kenyér többi részét megehetjük.</a:t>
            </a:r>
          </a:p>
          <a:p>
            <a:pPr algn="l">
              <a:lnSpc>
                <a:spcPts val="5999"/>
              </a:lnSpc>
            </a:pPr>
            <a:r>
              <a:rPr lang="en-US" sz="3999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b) Az egész kenyeret el kell dobni, mert a penész szemmel nem látható fonalai szétterjedtek a kenyérben, amelyek megbetegedést okozhatnak.</a:t>
            </a:r>
          </a:p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3999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c) A penészes résszel együtt nyugodtan fogyasszuk el, mivel a nemes penészes sajtokon is van penész.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91416" y="1150408"/>
            <a:ext cx="16668759" cy="1936638"/>
            <a:chOff x="0" y="0"/>
            <a:chExt cx="2862034" cy="3325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2034" cy="332522"/>
            </a:xfrm>
            <a:custGeom>
              <a:avLst/>
              <a:gdLst/>
              <a:ahLst/>
              <a:cxnLst/>
              <a:rect l="l" t="t" r="r" b="b"/>
              <a:pathLst>
                <a:path w="2862034" h="332522">
                  <a:moveTo>
                    <a:pt x="23687" y="0"/>
                  </a:moveTo>
                  <a:lnTo>
                    <a:pt x="2838346" y="0"/>
                  </a:lnTo>
                  <a:cubicBezTo>
                    <a:pt x="2844629" y="0"/>
                    <a:pt x="2850654" y="2496"/>
                    <a:pt x="2855096" y="6938"/>
                  </a:cubicBezTo>
                  <a:cubicBezTo>
                    <a:pt x="2859538" y="11380"/>
                    <a:pt x="2862034" y="17405"/>
                    <a:pt x="2862034" y="23687"/>
                  </a:cubicBezTo>
                  <a:lnTo>
                    <a:pt x="2862034" y="308834"/>
                  </a:lnTo>
                  <a:cubicBezTo>
                    <a:pt x="2862034" y="315117"/>
                    <a:pt x="2859538" y="321142"/>
                    <a:pt x="2855096" y="325584"/>
                  </a:cubicBezTo>
                  <a:cubicBezTo>
                    <a:pt x="2850654" y="330026"/>
                    <a:pt x="2844629" y="332522"/>
                    <a:pt x="2838346" y="332522"/>
                  </a:cubicBezTo>
                  <a:lnTo>
                    <a:pt x="23687" y="332522"/>
                  </a:lnTo>
                  <a:cubicBezTo>
                    <a:pt x="17405" y="332522"/>
                    <a:pt x="11380" y="330026"/>
                    <a:pt x="6938" y="325584"/>
                  </a:cubicBezTo>
                  <a:cubicBezTo>
                    <a:pt x="2496" y="321142"/>
                    <a:pt x="0" y="315117"/>
                    <a:pt x="0" y="308834"/>
                  </a:cubicBezTo>
                  <a:lnTo>
                    <a:pt x="0" y="23687"/>
                  </a:lnTo>
                  <a:cubicBezTo>
                    <a:pt x="0" y="17405"/>
                    <a:pt x="2496" y="11380"/>
                    <a:pt x="6938" y="6938"/>
                  </a:cubicBezTo>
                  <a:cubicBezTo>
                    <a:pt x="11380" y="2496"/>
                    <a:pt x="17405" y="0"/>
                    <a:pt x="23687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62034" cy="370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19397" y="1605839"/>
            <a:ext cx="16449206" cy="115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65"/>
              </a:lnSpc>
            </a:pPr>
            <a:r>
              <a:rPr lang="en-US" sz="8208" b="1" spc="-82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6. Ki mit tud?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9397" y="3831821"/>
            <a:ext cx="16540778" cy="599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3999" b="1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7. kérdés</a:t>
            </a:r>
          </a:p>
          <a:p>
            <a:pPr algn="l">
              <a:lnSpc>
                <a:spcPts val="5999"/>
              </a:lnSpc>
            </a:pPr>
            <a:r>
              <a:rPr lang="en-US" sz="3999" b="1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Megihatjuk a lejárt UHT tejet, ha bontatlan?</a:t>
            </a:r>
          </a:p>
          <a:p>
            <a:pPr algn="l">
              <a:lnSpc>
                <a:spcPts val="5999"/>
              </a:lnSpc>
            </a:pPr>
            <a:r>
              <a:rPr lang="en-US" sz="3999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a) Igen, ha megvizsgáltuk (szagát, színét, állagát és ízét) és nem tapasztaltunk eltérést.</a:t>
            </a:r>
          </a:p>
          <a:p>
            <a:pPr algn="l">
              <a:lnSpc>
                <a:spcPts val="5999"/>
              </a:lnSpc>
            </a:pPr>
            <a:r>
              <a:rPr lang="en-US" sz="3999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b) Nem, mert a lejárati dátum után már nem biztonságos.</a:t>
            </a:r>
          </a:p>
          <a:p>
            <a:pPr algn="l">
              <a:lnSpc>
                <a:spcPts val="5999"/>
              </a:lnSpc>
            </a:pPr>
            <a:r>
              <a:rPr lang="en-US" sz="3999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c) Csak akkor, ha egy hónapon belül van.</a:t>
            </a:r>
          </a:p>
          <a:p>
            <a:pPr algn="l">
              <a:lnSpc>
                <a:spcPts val="5999"/>
              </a:lnSpc>
            </a:pPr>
            <a:endParaRPr lang="en-US" sz="3999">
              <a:solidFill>
                <a:srgbClr val="671769"/>
              </a:solidFill>
              <a:latin typeface="Abhaya Libre"/>
              <a:ea typeface="Abhaya Libre"/>
              <a:cs typeface="Abhaya Libre"/>
              <a:sym typeface="Abhaya Libre"/>
            </a:endParaRPr>
          </a:p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endParaRPr lang="en-US" sz="3999">
              <a:solidFill>
                <a:srgbClr val="671769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91416" y="1150408"/>
            <a:ext cx="16668759" cy="1936638"/>
            <a:chOff x="0" y="0"/>
            <a:chExt cx="2862034" cy="3325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2034" cy="332522"/>
            </a:xfrm>
            <a:custGeom>
              <a:avLst/>
              <a:gdLst/>
              <a:ahLst/>
              <a:cxnLst/>
              <a:rect l="l" t="t" r="r" b="b"/>
              <a:pathLst>
                <a:path w="2862034" h="332522">
                  <a:moveTo>
                    <a:pt x="23687" y="0"/>
                  </a:moveTo>
                  <a:lnTo>
                    <a:pt x="2838346" y="0"/>
                  </a:lnTo>
                  <a:cubicBezTo>
                    <a:pt x="2844629" y="0"/>
                    <a:pt x="2850654" y="2496"/>
                    <a:pt x="2855096" y="6938"/>
                  </a:cubicBezTo>
                  <a:cubicBezTo>
                    <a:pt x="2859538" y="11380"/>
                    <a:pt x="2862034" y="17405"/>
                    <a:pt x="2862034" y="23687"/>
                  </a:cubicBezTo>
                  <a:lnTo>
                    <a:pt x="2862034" y="308834"/>
                  </a:lnTo>
                  <a:cubicBezTo>
                    <a:pt x="2862034" y="315117"/>
                    <a:pt x="2859538" y="321142"/>
                    <a:pt x="2855096" y="325584"/>
                  </a:cubicBezTo>
                  <a:cubicBezTo>
                    <a:pt x="2850654" y="330026"/>
                    <a:pt x="2844629" y="332522"/>
                    <a:pt x="2838346" y="332522"/>
                  </a:cubicBezTo>
                  <a:lnTo>
                    <a:pt x="23687" y="332522"/>
                  </a:lnTo>
                  <a:cubicBezTo>
                    <a:pt x="17405" y="332522"/>
                    <a:pt x="11380" y="330026"/>
                    <a:pt x="6938" y="325584"/>
                  </a:cubicBezTo>
                  <a:cubicBezTo>
                    <a:pt x="2496" y="321142"/>
                    <a:pt x="0" y="315117"/>
                    <a:pt x="0" y="308834"/>
                  </a:cubicBezTo>
                  <a:lnTo>
                    <a:pt x="0" y="23687"/>
                  </a:lnTo>
                  <a:cubicBezTo>
                    <a:pt x="0" y="17405"/>
                    <a:pt x="2496" y="11380"/>
                    <a:pt x="6938" y="6938"/>
                  </a:cubicBezTo>
                  <a:cubicBezTo>
                    <a:pt x="11380" y="2496"/>
                    <a:pt x="17405" y="0"/>
                    <a:pt x="23687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62034" cy="370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19397" y="1605839"/>
            <a:ext cx="16449206" cy="115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65"/>
              </a:lnSpc>
            </a:pPr>
            <a:r>
              <a:rPr lang="en-US" sz="8208" b="1" spc="-82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6. Ki mit tud?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68469" y="3752382"/>
            <a:ext cx="15261334" cy="448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3999" b="1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8. kérdés</a:t>
            </a:r>
          </a:p>
          <a:p>
            <a:pPr algn="l">
              <a:lnSpc>
                <a:spcPts val="5999"/>
              </a:lnSpc>
            </a:pPr>
            <a:r>
              <a:rPr lang="en-US" sz="3999" b="1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Hol tároljuk a vöröshagymát, hogy minél tovább friss maradjon?</a:t>
            </a:r>
          </a:p>
          <a:p>
            <a:pPr algn="l">
              <a:lnSpc>
                <a:spcPts val="5999"/>
              </a:lnSpc>
            </a:pPr>
            <a:r>
              <a:rPr lang="en-US" sz="3999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a) A hűtőben, hogy ne veszítse el a frissességét.</a:t>
            </a:r>
          </a:p>
          <a:p>
            <a:pPr algn="l">
              <a:lnSpc>
                <a:spcPts val="5999"/>
              </a:lnSpc>
            </a:pPr>
            <a:r>
              <a:rPr lang="en-US" sz="3999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b) Száraz, hűvös, sötét helyen, jól szellőző tárolóban.</a:t>
            </a:r>
          </a:p>
          <a:p>
            <a:pPr algn="l">
              <a:lnSpc>
                <a:spcPts val="5999"/>
              </a:lnSpc>
            </a:pPr>
            <a:r>
              <a:rPr lang="en-US" sz="3999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c) A kamrában, közvetlenül a napfényben.</a:t>
            </a:r>
          </a:p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endParaRPr lang="en-US" sz="3999">
              <a:solidFill>
                <a:srgbClr val="671769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91416" y="1150408"/>
            <a:ext cx="16668759" cy="1936638"/>
            <a:chOff x="0" y="0"/>
            <a:chExt cx="2862034" cy="3325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2034" cy="332522"/>
            </a:xfrm>
            <a:custGeom>
              <a:avLst/>
              <a:gdLst/>
              <a:ahLst/>
              <a:cxnLst/>
              <a:rect l="l" t="t" r="r" b="b"/>
              <a:pathLst>
                <a:path w="2862034" h="332522">
                  <a:moveTo>
                    <a:pt x="23687" y="0"/>
                  </a:moveTo>
                  <a:lnTo>
                    <a:pt x="2838346" y="0"/>
                  </a:lnTo>
                  <a:cubicBezTo>
                    <a:pt x="2844629" y="0"/>
                    <a:pt x="2850654" y="2496"/>
                    <a:pt x="2855096" y="6938"/>
                  </a:cubicBezTo>
                  <a:cubicBezTo>
                    <a:pt x="2859538" y="11380"/>
                    <a:pt x="2862034" y="17405"/>
                    <a:pt x="2862034" y="23687"/>
                  </a:cubicBezTo>
                  <a:lnTo>
                    <a:pt x="2862034" y="308834"/>
                  </a:lnTo>
                  <a:cubicBezTo>
                    <a:pt x="2862034" y="315117"/>
                    <a:pt x="2859538" y="321142"/>
                    <a:pt x="2855096" y="325584"/>
                  </a:cubicBezTo>
                  <a:cubicBezTo>
                    <a:pt x="2850654" y="330026"/>
                    <a:pt x="2844629" y="332522"/>
                    <a:pt x="2838346" y="332522"/>
                  </a:cubicBezTo>
                  <a:lnTo>
                    <a:pt x="23687" y="332522"/>
                  </a:lnTo>
                  <a:cubicBezTo>
                    <a:pt x="17405" y="332522"/>
                    <a:pt x="11380" y="330026"/>
                    <a:pt x="6938" y="325584"/>
                  </a:cubicBezTo>
                  <a:cubicBezTo>
                    <a:pt x="2496" y="321142"/>
                    <a:pt x="0" y="315117"/>
                    <a:pt x="0" y="308834"/>
                  </a:cubicBezTo>
                  <a:lnTo>
                    <a:pt x="0" y="23687"/>
                  </a:lnTo>
                  <a:cubicBezTo>
                    <a:pt x="0" y="17405"/>
                    <a:pt x="2496" y="11380"/>
                    <a:pt x="6938" y="6938"/>
                  </a:cubicBezTo>
                  <a:cubicBezTo>
                    <a:pt x="11380" y="2496"/>
                    <a:pt x="17405" y="0"/>
                    <a:pt x="23687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62034" cy="370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19397" y="1605839"/>
            <a:ext cx="16449206" cy="115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65"/>
              </a:lnSpc>
            </a:pPr>
            <a:r>
              <a:rPr lang="en-US" sz="8208" b="1" spc="-82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6. Ki mit tud?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08610" y="3803362"/>
            <a:ext cx="7070780" cy="5454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38"/>
              </a:lnSpc>
            </a:pPr>
            <a:r>
              <a:rPr lang="en-US" sz="4825" b="1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Helyes megoldások:</a:t>
            </a:r>
          </a:p>
          <a:p>
            <a:pPr algn="l">
              <a:lnSpc>
                <a:spcPts val="7238"/>
              </a:lnSpc>
            </a:pPr>
            <a:endParaRPr lang="en-US" sz="4825" b="1">
              <a:solidFill>
                <a:srgbClr val="671769"/>
              </a:solidFill>
              <a:latin typeface="Abhaya Libre Bold"/>
              <a:ea typeface="Abhaya Libre Bold"/>
              <a:cs typeface="Abhaya Libre Bold"/>
              <a:sym typeface="Abhaya Libre Bold"/>
            </a:endParaRPr>
          </a:p>
          <a:p>
            <a:pPr algn="l">
              <a:lnSpc>
                <a:spcPts val="7238"/>
              </a:lnSpc>
            </a:pPr>
            <a:r>
              <a:rPr lang="en-US" sz="4825" b="1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1. </a:t>
            </a:r>
            <a:r>
              <a:rPr lang="en-US" sz="4825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B</a:t>
            </a:r>
          </a:p>
          <a:p>
            <a:pPr algn="l">
              <a:lnSpc>
                <a:spcPts val="7238"/>
              </a:lnSpc>
            </a:pPr>
            <a:r>
              <a:rPr lang="en-US" sz="4825" b="1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2. C</a:t>
            </a:r>
          </a:p>
          <a:p>
            <a:pPr algn="l">
              <a:lnSpc>
                <a:spcPts val="7238"/>
              </a:lnSpc>
            </a:pPr>
            <a:r>
              <a:rPr lang="en-US" sz="4825" b="1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3. B</a:t>
            </a:r>
          </a:p>
          <a:p>
            <a:pPr marL="0" lvl="0" indent="0" algn="l">
              <a:lnSpc>
                <a:spcPts val="7238"/>
              </a:lnSpc>
              <a:spcBef>
                <a:spcPct val="0"/>
              </a:spcBef>
            </a:pPr>
            <a:r>
              <a:rPr lang="en-US" sz="4825" b="1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4. 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522548" y="5613112"/>
            <a:ext cx="1971345" cy="3645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38"/>
              </a:lnSpc>
              <a:spcBef>
                <a:spcPct val="0"/>
              </a:spcBef>
            </a:pPr>
            <a:r>
              <a:rPr lang="en-US" sz="4825" b="1" u="none" strike="noStrike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5. B</a:t>
            </a:r>
          </a:p>
          <a:p>
            <a:pPr marL="0" lvl="0" indent="0" algn="l">
              <a:lnSpc>
                <a:spcPts val="7238"/>
              </a:lnSpc>
              <a:spcBef>
                <a:spcPct val="0"/>
              </a:spcBef>
            </a:pPr>
            <a:r>
              <a:rPr lang="en-US" sz="4825" b="1" u="none" strike="noStrike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6. B</a:t>
            </a:r>
          </a:p>
          <a:p>
            <a:pPr marL="0" lvl="0" indent="0" algn="l">
              <a:lnSpc>
                <a:spcPts val="7238"/>
              </a:lnSpc>
              <a:spcBef>
                <a:spcPct val="0"/>
              </a:spcBef>
            </a:pPr>
            <a:r>
              <a:rPr lang="en-US" sz="4825" b="1" u="none" strike="noStrike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7. A</a:t>
            </a:r>
          </a:p>
          <a:p>
            <a:pPr marL="0" lvl="0" indent="0" algn="l">
              <a:lnSpc>
                <a:spcPts val="7238"/>
              </a:lnSpc>
              <a:spcBef>
                <a:spcPct val="0"/>
              </a:spcBef>
            </a:pPr>
            <a:r>
              <a:rPr lang="en-US" sz="4825" b="1" u="none" strike="noStrike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8. B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F9FAEC"/>
          </a:solidFill>
        </p:spPr>
      </p:sp>
      <p:grpSp>
        <p:nvGrpSpPr>
          <p:cNvPr id="3" name="Group 3"/>
          <p:cNvGrpSpPr/>
          <p:nvPr/>
        </p:nvGrpSpPr>
        <p:grpSpPr>
          <a:xfrm>
            <a:off x="8810666" y="5183169"/>
            <a:ext cx="596629" cy="591411"/>
            <a:chOff x="0" y="0"/>
            <a:chExt cx="795506" cy="788548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795506" cy="788548"/>
              <a:chOff x="0" y="0"/>
              <a:chExt cx="2373276" cy="235251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373275" cy="2352517"/>
              </a:xfrm>
              <a:custGeom>
                <a:avLst/>
                <a:gdLst/>
                <a:ahLst/>
                <a:cxnLst/>
                <a:rect l="l" t="t" r="r" b="b"/>
                <a:pathLst>
                  <a:path w="2373275" h="2352517">
                    <a:moveTo>
                      <a:pt x="2068475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47717"/>
                    </a:lnTo>
                    <a:cubicBezTo>
                      <a:pt x="0" y="2216627"/>
                      <a:pt x="135890" y="2352517"/>
                      <a:pt x="304800" y="2352517"/>
                    </a:cubicBezTo>
                    <a:lnTo>
                      <a:pt x="2068475" y="2352517"/>
                    </a:lnTo>
                    <a:cubicBezTo>
                      <a:pt x="2237385" y="2352517"/>
                      <a:pt x="2373275" y="2216627"/>
                      <a:pt x="2373275" y="2047717"/>
                    </a:cubicBezTo>
                    <a:lnTo>
                      <a:pt x="2373275" y="304800"/>
                    </a:lnTo>
                    <a:cubicBezTo>
                      <a:pt x="2373275" y="135890"/>
                      <a:pt x="2237385" y="0"/>
                      <a:pt x="2068475" y="0"/>
                    </a:cubicBezTo>
                    <a:close/>
                  </a:path>
                </a:pathLst>
              </a:custGeom>
              <a:solidFill>
                <a:srgbClr val="FFC033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106957" y="103478"/>
              <a:ext cx="581591" cy="581591"/>
            </a:xfrm>
            <a:custGeom>
              <a:avLst/>
              <a:gdLst/>
              <a:ahLst/>
              <a:cxnLst/>
              <a:rect l="l" t="t" r="r" b="b"/>
              <a:pathLst>
                <a:path w="581591" h="581591">
                  <a:moveTo>
                    <a:pt x="0" y="0"/>
                  </a:moveTo>
                  <a:lnTo>
                    <a:pt x="581592" y="0"/>
                  </a:lnTo>
                  <a:lnTo>
                    <a:pt x="581592" y="581591"/>
                  </a:lnTo>
                  <a:lnTo>
                    <a:pt x="0" y="581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2861948" y="5183169"/>
            <a:ext cx="514527" cy="591411"/>
          </a:xfrm>
          <a:custGeom>
            <a:avLst/>
            <a:gdLst/>
            <a:ahLst/>
            <a:cxnLst/>
            <a:rect l="l" t="t" r="r" b="b"/>
            <a:pathLst>
              <a:path w="514527" h="591411">
                <a:moveTo>
                  <a:pt x="0" y="0"/>
                </a:moveTo>
                <a:lnTo>
                  <a:pt x="514528" y="0"/>
                </a:lnTo>
                <a:lnTo>
                  <a:pt x="514528" y="591411"/>
                </a:lnTo>
                <a:lnTo>
                  <a:pt x="0" y="591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764602" y="5183169"/>
            <a:ext cx="591411" cy="591411"/>
          </a:xfrm>
          <a:custGeom>
            <a:avLst/>
            <a:gdLst/>
            <a:ahLst/>
            <a:cxnLst/>
            <a:rect l="l" t="t" r="r" b="b"/>
            <a:pathLst>
              <a:path w="591411" h="591411">
                <a:moveTo>
                  <a:pt x="0" y="0"/>
                </a:moveTo>
                <a:lnTo>
                  <a:pt x="591410" y="0"/>
                </a:lnTo>
                <a:lnTo>
                  <a:pt x="591410" y="591411"/>
                </a:lnTo>
                <a:lnTo>
                  <a:pt x="0" y="591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745668" y="1611676"/>
            <a:ext cx="5145167" cy="1390785"/>
          </a:xfrm>
          <a:custGeom>
            <a:avLst/>
            <a:gdLst/>
            <a:ahLst/>
            <a:cxnLst/>
            <a:rect l="l" t="t" r="r" b="b"/>
            <a:pathLst>
              <a:path w="5145167" h="1390785">
                <a:moveTo>
                  <a:pt x="0" y="0"/>
                </a:moveTo>
                <a:lnTo>
                  <a:pt x="5145167" y="0"/>
                </a:lnTo>
                <a:lnTo>
                  <a:pt x="5145167" y="1390784"/>
                </a:lnTo>
                <a:lnTo>
                  <a:pt x="0" y="13907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97165" y="1592626"/>
            <a:ext cx="3982714" cy="1327571"/>
          </a:xfrm>
          <a:custGeom>
            <a:avLst/>
            <a:gdLst/>
            <a:ahLst/>
            <a:cxnLst/>
            <a:rect l="l" t="t" r="r" b="b"/>
            <a:pathLst>
              <a:path w="3982714" h="1327571">
                <a:moveTo>
                  <a:pt x="0" y="0"/>
                </a:moveTo>
                <a:lnTo>
                  <a:pt x="3982713" y="0"/>
                </a:lnTo>
                <a:lnTo>
                  <a:pt x="3982713" y="1327571"/>
                </a:lnTo>
                <a:lnTo>
                  <a:pt x="0" y="132757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4000"/>
            </a:blip>
            <a:stretch>
              <a:fillRect t="-23248" r="-1527" b="-3999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093638" y="3288210"/>
            <a:ext cx="10100723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8800" spc="-87">
                <a:solidFill>
                  <a:srgbClr val="700064"/>
                </a:solidFill>
                <a:latin typeface="Lora"/>
                <a:ea typeface="Lora"/>
                <a:cs typeface="Lora"/>
                <a:sym typeface="Lora"/>
              </a:rPr>
              <a:t>Elérhetőségek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36620" y="7543715"/>
            <a:ext cx="9414759" cy="413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6"/>
              </a:lnSpc>
              <a:spcBef>
                <a:spcPct val="0"/>
              </a:spcBef>
            </a:pPr>
            <a:r>
              <a:rPr lang="en-US" sz="3024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Honlapok: </a:t>
            </a:r>
            <a:r>
              <a:rPr lang="en-US" sz="3024" u="sng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  <a:hlinkClick r:id="rId11" tooltip="https://nebihoktatas.hu"/>
              </a:rPr>
              <a:t>nebihoktatas.hu</a:t>
            </a:r>
            <a:r>
              <a:rPr lang="en-US" sz="3024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 és  </a:t>
            </a:r>
            <a:r>
              <a:rPr lang="en-US" sz="3024" u="sng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  <a:hlinkClick r:id="rId12" tooltip="https://maradeknelkul.hu"/>
              </a:rPr>
              <a:t>maradeknelkul.hu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14760" y="6095958"/>
            <a:ext cx="3091093" cy="413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6"/>
              </a:lnSpc>
              <a:spcBef>
                <a:spcPct val="0"/>
              </a:spcBef>
            </a:pPr>
            <a:r>
              <a:rPr lang="en-US" sz="3024" u="sng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  <a:hlinkClick r:id="rId13" tooltip="https://www.facebook.com/maradeknelkul"/>
              </a:rPr>
              <a:t>@maradeknelkul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04917" y="6095958"/>
            <a:ext cx="3461204" cy="413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6"/>
              </a:lnSpc>
              <a:spcBef>
                <a:spcPct val="0"/>
              </a:spcBef>
            </a:pPr>
            <a:r>
              <a:rPr lang="en-US" sz="3024" u="sng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  <a:hlinkClick r:id="rId14" tooltip="https://www.instagram.com/maradek_nelkul/"/>
              </a:rPr>
              <a:t>@maradek_nelkul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465185" y="6095958"/>
            <a:ext cx="3308055" cy="413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6"/>
              </a:lnSpc>
              <a:spcBef>
                <a:spcPct val="0"/>
              </a:spcBef>
            </a:pPr>
            <a:r>
              <a:rPr lang="en-US" sz="3024" u="sng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  <a:hlinkClick r:id="rId15" tooltip="https://www.tiktok.com/@maradek_nelkul"/>
              </a:rPr>
              <a:t>@maradek_nelkul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05431" y="8557519"/>
            <a:ext cx="13007099" cy="4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6"/>
              </a:lnSpc>
              <a:spcBef>
                <a:spcPct val="0"/>
              </a:spcBef>
            </a:pPr>
            <a:r>
              <a:rPr lang="en-US" sz="3024">
                <a:solidFill>
                  <a:srgbClr val="671769"/>
                </a:solidFill>
                <a:latin typeface="Lora"/>
                <a:ea typeface="Lora"/>
                <a:cs typeface="Lora"/>
                <a:sym typeface="Lora"/>
              </a:rPr>
              <a:t>Email: oktatas@nebih.gov.hu; maradeknelkul@nebih.gov.hu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945591" y="1150408"/>
            <a:ext cx="14396818" cy="1936638"/>
            <a:chOff x="0" y="0"/>
            <a:chExt cx="2471940" cy="3325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71940" cy="332522"/>
            </a:xfrm>
            <a:custGeom>
              <a:avLst/>
              <a:gdLst/>
              <a:ahLst/>
              <a:cxnLst/>
              <a:rect l="l" t="t" r="r" b="b"/>
              <a:pathLst>
                <a:path w="2471940" h="332522">
                  <a:moveTo>
                    <a:pt x="27425" y="0"/>
                  </a:moveTo>
                  <a:lnTo>
                    <a:pt x="2444515" y="0"/>
                  </a:lnTo>
                  <a:cubicBezTo>
                    <a:pt x="2459662" y="0"/>
                    <a:pt x="2471940" y="12279"/>
                    <a:pt x="2471940" y="27425"/>
                  </a:cubicBezTo>
                  <a:lnTo>
                    <a:pt x="2471940" y="305096"/>
                  </a:lnTo>
                  <a:cubicBezTo>
                    <a:pt x="2471940" y="320243"/>
                    <a:pt x="2459662" y="332522"/>
                    <a:pt x="2444515" y="332522"/>
                  </a:cubicBezTo>
                  <a:lnTo>
                    <a:pt x="27425" y="332522"/>
                  </a:lnTo>
                  <a:cubicBezTo>
                    <a:pt x="12279" y="332522"/>
                    <a:pt x="0" y="320243"/>
                    <a:pt x="0" y="305096"/>
                  </a:cubicBezTo>
                  <a:lnTo>
                    <a:pt x="0" y="27425"/>
                  </a:lnTo>
                  <a:cubicBezTo>
                    <a:pt x="0" y="12279"/>
                    <a:pt x="12279" y="0"/>
                    <a:pt x="27425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471940" cy="370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329138" y="3973513"/>
            <a:ext cx="9013271" cy="4255601"/>
            <a:chOff x="0" y="0"/>
            <a:chExt cx="1435817" cy="67791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35817" cy="677918"/>
            </a:xfrm>
            <a:custGeom>
              <a:avLst/>
              <a:gdLst/>
              <a:ahLst/>
              <a:cxnLst/>
              <a:rect l="l" t="t" r="r" b="b"/>
              <a:pathLst>
                <a:path w="1435817" h="677918">
                  <a:moveTo>
                    <a:pt x="43806" y="0"/>
                  </a:moveTo>
                  <a:lnTo>
                    <a:pt x="1392010" y="0"/>
                  </a:lnTo>
                  <a:cubicBezTo>
                    <a:pt x="1403628" y="0"/>
                    <a:pt x="1414771" y="4615"/>
                    <a:pt x="1422986" y="12831"/>
                  </a:cubicBezTo>
                  <a:cubicBezTo>
                    <a:pt x="1431201" y="21046"/>
                    <a:pt x="1435817" y="32188"/>
                    <a:pt x="1435817" y="43806"/>
                  </a:cubicBezTo>
                  <a:lnTo>
                    <a:pt x="1435817" y="634112"/>
                  </a:lnTo>
                  <a:cubicBezTo>
                    <a:pt x="1435817" y="645730"/>
                    <a:pt x="1431201" y="656873"/>
                    <a:pt x="1422986" y="665088"/>
                  </a:cubicBezTo>
                  <a:cubicBezTo>
                    <a:pt x="1414771" y="673303"/>
                    <a:pt x="1403628" y="677918"/>
                    <a:pt x="1392010" y="677918"/>
                  </a:cubicBezTo>
                  <a:lnTo>
                    <a:pt x="43806" y="677918"/>
                  </a:lnTo>
                  <a:cubicBezTo>
                    <a:pt x="32188" y="677918"/>
                    <a:pt x="21046" y="673303"/>
                    <a:pt x="12831" y="665088"/>
                  </a:cubicBezTo>
                  <a:cubicBezTo>
                    <a:pt x="4615" y="656873"/>
                    <a:pt x="0" y="645730"/>
                    <a:pt x="0" y="634112"/>
                  </a:cubicBezTo>
                  <a:lnTo>
                    <a:pt x="0" y="43806"/>
                  </a:lnTo>
                  <a:cubicBezTo>
                    <a:pt x="0" y="32188"/>
                    <a:pt x="4615" y="21046"/>
                    <a:pt x="12831" y="12831"/>
                  </a:cubicBezTo>
                  <a:cubicBezTo>
                    <a:pt x="21046" y="4615"/>
                    <a:pt x="32188" y="0"/>
                    <a:pt x="43806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435817" cy="716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945591" y="3973513"/>
            <a:ext cx="5033291" cy="8734562"/>
          </a:xfrm>
          <a:custGeom>
            <a:avLst/>
            <a:gdLst/>
            <a:ahLst/>
            <a:cxnLst/>
            <a:rect l="l" t="t" r="r" b="b"/>
            <a:pathLst>
              <a:path w="5033291" h="8734562">
                <a:moveTo>
                  <a:pt x="0" y="0"/>
                </a:moveTo>
                <a:lnTo>
                  <a:pt x="5033292" y="0"/>
                </a:lnTo>
                <a:lnTo>
                  <a:pt x="5033292" y="8734562"/>
                </a:lnTo>
                <a:lnTo>
                  <a:pt x="0" y="8734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025638">
            <a:off x="15014347" y="8255506"/>
            <a:ext cx="2045771" cy="1290696"/>
          </a:xfrm>
          <a:custGeom>
            <a:avLst/>
            <a:gdLst/>
            <a:ahLst/>
            <a:cxnLst/>
            <a:rect l="l" t="t" r="r" b="b"/>
            <a:pathLst>
              <a:path w="2045771" h="1290696">
                <a:moveTo>
                  <a:pt x="0" y="0"/>
                </a:moveTo>
                <a:lnTo>
                  <a:pt x="2045771" y="0"/>
                </a:lnTo>
                <a:lnTo>
                  <a:pt x="2045771" y="1290696"/>
                </a:lnTo>
                <a:lnTo>
                  <a:pt x="0" y="12906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782738" y="1557103"/>
            <a:ext cx="14722524" cy="122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0"/>
              </a:lnSpc>
            </a:pPr>
            <a:r>
              <a:rPr lang="en-US" sz="8768" b="1" spc="-87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1. Vásároljunk a hűtőből!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34314" y="4229045"/>
            <a:ext cx="8402919" cy="355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70"/>
              </a:lnSpc>
              <a:spcBef>
                <a:spcPct val="0"/>
              </a:spcBef>
            </a:pPr>
            <a:r>
              <a:rPr lang="en-US" sz="6380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Mi van otthon, amit hamarosan fel kell használni?</a:t>
            </a:r>
          </a:p>
        </p:txBody>
      </p:sp>
      <p:sp>
        <p:nvSpPr>
          <p:cNvPr id="14" name="TextBox 14"/>
          <p:cNvSpPr txBox="1"/>
          <p:nvPr/>
        </p:nvSpPr>
        <p:spPr>
          <a:xfrm rot="830460">
            <a:off x="16039316" y="8195959"/>
            <a:ext cx="152977" cy="9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26"/>
              </a:lnSpc>
            </a:pPr>
            <a:r>
              <a:rPr lang="en-US" sz="5518">
                <a:solidFill>
                  <a:srgbClr val="000000"/>
                </a:solidFill>
                <a:latin typeface="Gotham Condensed"/>
                <a:ea typeface="Gotham Condensed"/>
                <a:cs typeface="Gotham Condensed"/>
                <a:sym typeface="Gotham Condensed"/>
              </a:rPr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68837" y="1673893"/>
            <a:ext cx="1635610" cy="1523162"/>
          </a:xfrm>
          <a:custGeom>
            <a:avLst/>
            <a:gdLst/>
            <a:ahLst/>
            <a:cxnLst/>
            <a:rect l="l" t="t" r="r" b="b"/>
            <a:pathLst>
              <a:path w="1635610" h="1523162">
                <a:moveTo>
                  <a:pt x="0" y="0"/>
                </a:moveTo>
                <a:lnTo>
                  <a:pt x="1635610" y="0"/>
                </a:lnTo>
                <a:lnTo>
                  <a:pt x="1635610" y="1523162"/>
                </a:lnTo>
                <a:lnTo>
                  <a:pt x="0" y="15231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8506" y="3280397"/>
            <a:ext cx="8424764" cy="4798873"/>
            <a:chOff x="0" y="0"/>
            <a:chExt cx="4221431" cy="24045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21431" cy="2404591"/>
            </a:xfrm>
            <a:custGeom>
              <a:avLst/>
              <a:gdLst/>
              <a:ahLst/>
              <a:cxnLst/>
              <a:rect l="l" t="t" r="r" b="b"/>
              <a:pathLst>
                <a:path w="4221431" h="2404591">
                  <a:moveTo>
                    <a:pt x="4096971" y="2404591"/>
                  </a:moveTo>
                  <a:lnTo>
                    <a:pt x="124460" y="2404591"/>
                  </a:lnTo>
                  <a:cubicBezTo>
                    <a:pt x="55880" y="2404591"/>
                    <a:pt x="0" y="2348711"/>
                    <a:pt x="0" y="228013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96972" y="0"/>
                  </a:lnTo>
                  <a:cubicBezTo>
                    <a:pt x="4165552" y="0"/>
                    <a:pt x="4221431" y="55880"/>
                    <a:pt x="4221431" y="124460"/>
                  </a:cubicBezTo>
                  <a:lnTo>
                    <a:pt x="4221431" y="2280131"/>
                  </a:lnTo>
                  <a:cubicBezTo>
                    <a:pt x="4221431" y="2348711"/>
                    <a:pt x="4165552" y="2404591"/>
                    <a:pt x="4096972" y="2404591"/>
                  </a:cubicBezTo>
                  <a:close/>
                </a:path>
              </a:pathLst>
            </a:custGeom>
            <a:solidFill>
              <a:srgbClr val="FCE37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430108" y="3280397"/>
            <a:ext cx="8435781" cy="4798873"/>
            <a:chOff x="0" y="0"/>
            <a:chExt cx="4209736" cy="23947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09736" cy="2394798"/>
            </a:xfrm>
            <a:custGeom>
              <a:avLst/>
              <a:gdLst/>
              <a:ahLst/>
              <a:cxnLst/>
              <a:rect l="l" t="t" r="r" b="b"/>
              <a:pathLst>
                <a:path w="4209736" h="2394798">
                  <a:moveTo>
                    <a:pt x="4085276" y="2394798"/>
                  </a:moveTo>
                  <a:lnTo>
                    <a:pt x="124460" y="2394798"/>
                  </a:lnTo>
                  <a:cubicBezTo>
                    <a:pt x="55880" y="2394798"/>
                    <a:pt x="0" y="2338918"/>
                    <a:pt x="0" y="22703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85277" y="0"/>
                  </a:lnTo>
                  <a:cubicBezTo>
                    <a:pt x="4153857" y="0"/>
                    <a:pt x="4209736" y="55880"/>
                    <a:pt x="4209736" y="124460"/>
                  </a:cubicBezTo>
                  <a:lnTo>
                    <a:pt x="4209736" y="2270338"/>
                  </a:lnTo>
                  <a:cubicBezTo>
                    <a:pt x="4209736" y="2338918"/>
                    <a:pt x="4153857" y="2394798"/>
                    <a:pt x="4085277" y="2394798"/>
                  </a:cubicBezTo>
                  <a:close/>
                </a:path>
              </a:pathLst>
            </a:custGeom>
            <a:solidFill>
              <a:srgbClr val="FCE374"/>
            </a:solidFill>
          </p:spPr>
        </p:sp>
      </p:grpSp>
      <p:sp>
        <p:nvSpPr>
          <p:cNvPr id="7" name="Freeform 7"/>
          <p:cNvSpPr/>
          <p:nvPr/>
        </p:nvSpPr>
        <p:spPr>
          <a:xfrm rot="1262142">
            <a:off x="5703830" y="7593324"/>
            <a:ext cx="4560924" cy="1049012"/>
          </a:xfrm>
          <a:custGeom>
            <a:avLst/>
            <a:gdLst/>
            <a:ahLst/>
            <a:cxnLst/>
            <a:rect l="l" t="t" r="r" b="b"/>
            <a:pathLst>
              <a:path w="4560924" h="1049012">
                <a:moveTo>
                  <a:pt x="0" y="0"/>
                </a:moveTo>
                <a:lnTo>
                  <a:pt x="4560923" y="0"/>
                </a:lnTo>
                <a:lnTo>
                  <a:pt x="4560923" y="1049012"/>
                </a:lnTo>
                <a:lnTo>
                  <a:pt x="0" y="1049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62142">
            <a:off x="13872847" y="7474717"/>
            <a:ext cx="4507801" cy="1036794"/>
          </a:xfrm>
          <a:custGeom>
            <a:avLst/>
            <a:gdLst/>
            <a:ahLst/>
            <a:cxnLst/>
            <a:rect l="l" t="t" r="r" b="b"/>
            <a:pathLst>
              <a:path w="4507801" h="1036794">
                <a:moveTo>
                  <a:pt x="0" y="0"/>
                </a:moveTo>
                <a:lnTo>
                  <a:pt x="4507802" y="0"/>
                </a:lnTo>
                <a:lnTo>
                  <a:pt x="4507802" y="1036794"/>
                </a:lnTo>
                <a:lnTo>
                  <a:pt x="0" y="10367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85761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34243" r="-45831"/>
            </a:stretch>
          </a:blipFill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 rot="-869425">
            <a:off x="379611" y="6935275"/>
            <a:ext cx="2280496" cy="3160151"/>
            <a:chOff x="0" y="0"/>
            <a:chExt cx="4734560" cy="6560820"/>
          </a:xfrm>
        </p:grpSpPr>
        <p:sp>
          <p:nvSpPr>
            <p:cNvPr id="12" name="Freeform 12"/>
            <p:cNvSpPr/>
            <p:nvPr/>
          </p:nvSpPr>
          <p:spPr>
            <a:xfrm>
              <a:off x="36830" y="50800"/>
              <a:ext cx="4645660" cy="6473190"/>
            </a:xfrm>
            <a:custGeom>
              <a:avLst/>
              <a:gdLst/>
              <a:ahLst/>
              <a:cxnLst/>
              <a:rect l="l" t="t" r="r" b="b"/>
              <a:pathLst>
                <a:path w="4645660" h="647319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16511"/>
              <a:ext cx="4716780" cy="6544310"/>
            </a:xfrm>
            <a:custGeom>
              <a:avLst/>
              <a:gdLst/>
              <a:ahLst/>
              <a:cxnLst/>
              <a:rect l="l" t="t" r="r" b="b"/>
              <a:pathLst>
                <a:path w="4716780" h="654431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E9E8E9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6540" y="265430"/>
              <a:ext cx="4207510" cy="6043930"/>
            </a:xfrm>
            <a:custGeom>
              <a:avLst/>
              <a:gdLst/>
              <a:ahLst/>
              <a:cxnLst/>
              <a:rect l="l" t="t" r="r" b="b"/>
              <a:pathLst>
                <a:path w="4207510" h="6043930">
                  <a:moveTo>
                    <a:pt x="4206240" y="5942330"/>
                  </a:moveTo>
                  <a:cubicBezTo>
                    <a:pt x="4206240" y="5998210"/>
                    <a:pt x="4160520" y="6043930"/>
                    <a:pt x="4104640" y="6043930"/>
                  </a:cubicBezTo>
                  <a:lnTo>
                    <a:pt x="101600" y="6043930"/>
                  </a:lnTo>
                  <a:cubicBezTo>
                    <a:pt x="45720" y="6043930"/>
                    <a:pt x="0" y="5998210"/>
                    <a:pt x="0" y="594233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4105910" y="0"/>
                  </a:lnTo>
                  <a:cubicBezTo>
                    <a:pt x="4161790" y="0"/>
                    <a:pt x="4207510" y="45720"/>
                    <a:pt x="4207510" y="101600"/>
                  </a:cubicBezTo>
                  <a:lnTo>
                    <a:pt x="4207510" y="5942330"/>
                  </a:lnTo>
                  <a:close/>
                </a:path>
              </a:pathLst>
            </a:custGeom>
            <a:blipFill>
              <a:blip r:embed="rId9"/>
              <a:stretch>
                <a:fillRect l="-667" r="-667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951378" y="120589"/>
              <a:ext cx="79963" cy="76322"/>
            </a:xfrm>
            <a:custGeom>
              <a:avLst/>
              <a:gdLst/>
              <a:ahLst/>
              <a:cxnLst/>
              <a:rect l="l" t="t" r="r" b="b"/>
              <a:pathLst>
                <a:path w="79963" h="76322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119473" y="104052"/>
              <a:ext cx="114614" cy="109395"/>
            </a:xfrm>
            <a:custGeom>
              <a:avLst/>
              <a:gdLst/>
              <a:ahLst/>
              <a:cxnLst/>
              <a:rect l="l" t="t" r="r" b="b"/>
              <a:pathLst>
                <a:path w="114614" h="109395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2328944" y="128221"/>
              <a:ext cx="63971" cy="61058"/>
            </a:xfrm>
            <a:custGeom>
              <a:avLst/>
              <a:gdLst/>
              <a:ahLst/>
              <a:cxnLst/>
              <a:rect l="l" t="t" r="r" b="b"/>
              <a:pathLst>
                <a:path w="63971" h="61058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2346270" y="144758"/>
              <a:ext cx="29320" cy="27985"/>
            </a:xfrm>
            <a:custGeom>
              <a:avLst/>
              <a:gdLst/>
              <a:ahLst/>
              <a:cxnLst/>
              <a:rect l="l" t="t" r="r" b="b"/>
              <a:pathLst>
                <a:path w="29320" h="27985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2344044" y="144768"/>
              <a:ext cx="15993" cy="15264"/>
            </a:xfrm>
            <a:custGeom>
              <a:avLst/>
              <a:gdLst/>
              <a:ahLst/>
              <a:cxnLst/>
              <a:rect l="l" t="t" r="r" b="b"/>
              <a:pathLst>
                <a:path w="15993" h="15264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4716780" y="53467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BCBCBB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4716780" y="86106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BCBCBB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4064000" y="-2540"/>
              <a:ext cx="320040" cy="19050"/>
            </a:xfrm>
            <a:custGeom>
              <a:avLst/>
              <a:gdLst/>
              <a:ahLst/>
              <a:cxnLst/>
              <a:rect l="l" t="t" r="r" b="b"/>
              <a:pathLst>
                <a:path w="320040" h="1905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BCBCBB"/>
            </a:solidFill>
          </p:spPr>
        </p:sp>
      </p:grpSp>
      <p:sp>
        <p:nvSpPr>
          <p:cNvPr id="23" name="Freeform 23"/>
          <p:cNvSpPr/>
          <p:nvPr/>
        </p:nvSpPr>
        <p:spPr>
          <a:xfrm>
            <a:off x="11468878" y="7107097"/>
            <a:ext cx="1771914" cy="1253629"/>
          </a:xfrm>
          <a:custGeom>
            <a:avLst/>
            <a:gdLst/>
            <a:ahLst/>
            <a:cxnLst/>
            <a:rect l="l" t="t" r="r" b="b"/>
            <a:pathLst>
              <a:path w="1771914" h="1253629">
                <a:moveTo>
                  <a:pt x="0" y="0"/>
                </a:moveTo>
                <a:lnTo>
                  <a:pt x="1771914" y="0"/>
                </a:lnTo>
                <a:lnTo>
                  <a:pt x="1771914" y="1253629"/>
                </a:lnTo>
                <a:lnTo>
                  <a:pt x="0" y="12536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2602517" y="7733911"/>
            <a:ext cx="1747639" cy="981856"/>
          </a:xfrm>
          <a:custGeom>
            <a:avLst/>
            <a:gdLst/>
            <a:ahLst/>
            <a:cxnLst/>
            <a:rect l="l" t="t" r="r" b="b"/>
            <a:pathLst>
              <a:path w="1747639" h="981856">
                <a:moveTo>
                  <a:pt x="0" y="0"/>
                </a:moveTo>
                <a:lnTo>
                  <a:pt x="1747639" y="0"/>
                </a:lnTo>
                <a:lnTo>
                  <a:pt x="1747639" y="981856"/>
                </a:lnTo>
                <a:lnTo>
                  <a:pt x="0" y="9818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4057424" y="6808766"/>
            <a:ext cx="1363633" cy="2173120"/>
            <a:chOff x="0" y="0"/>
            <a:chExt cx="1818177" cy="289749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818177" cy="2897494"/>
            </a:xfrm>
            <a:custGeom>
              <a:avLst/>
              <a:gdLst/>
              <a:ahLst/>
              <a:cxnLst/>
              <a:rect l="l" t="t" r="r" b="b"/>
              <a:pathLst>
                <a:path w="1818177" h="2897494">
                  <a:moveTo>
                    <a:pt x="0" y="0"/>
                  </a:moveTo>
                  <a:lnTo>
                    <a:pt x="1818177" y="0"/>
                  </a:lnTo>
                  <a:lnTo>
                    <a:pt x="1818177" y="2897494"/>
                  </a:lnTo>
                  <a:lnTo>
                    <a:pt x="0" y="2897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385769" y="700164"/>
              <a:ext cx="991860" cy="696782"/>
            </a:xfrm>
            <a:custGeom>
              <a:avLst/>
              <a:gdLst/>
              <a:ahLst/>
              <a:cxnLst/>
              <a:rect l="l" t="t" r="r" b="b"/>
              <a:pathLst>
                <a:path w="991860" h="696782">
                  <a:moveTo>
                    <a:pt x="0" y="0"/>
                  </a:moveTo>
                  <a:lnTo>
                    <a:pt x="991860" y="0"/>
                  </a:lnTo>
                  <a:lnTo>
                    <a:pt x="991860" y="696781"/>
                  </a:lnTo>
                  <a:lnTo>
                    <a:pt x="0" y="696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484506" y="733786"/>
              <a:ext cx="834050" cy="543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1"/>
                </a:lnSpc>
              </a:pPr>
              <a:r>
                <a:rPr lang="en-US" sz="2265">
                  <a:solidFill>
                    <a:srgbClr val="FFFFFF"/>
                  </a:solidFill>
                  <a:latin typeface="Absolutely Sharp "/>
                  <a:ea typeface="Absolutely Sharp "/>
                  <a:cs typeface="Absolutely Sharp "/>
                  <a:sym typeface="Absolutely Sharp "/>
                </a:rPr>
                <a:t>Tészta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5153982" y="8408532"/>
            <a:ext cx="1020873" cy="831547"/>
          </a:xfrm>
          <a:custGeom>
            <a:avLst/>
            <a:gdLst/>
            <a:ahLst/>
            <a:cxnLst/>
            <a:rect l="l" t="t" r="r" b="b"/>
            <a:pathLst>
              <a:path w="1020873" h="831547">
                <a:moveTo>
                  <a:pt x="0" y="0"/>
                </a:moveTo>
                <a:lnTo>
                  <a:pt x="1020873" y="0"/>
                </a:lnTo>
                <a:lnTo>
                  <a:pt x="1020873" y="831547"/>
                </a:lnTo>
                <a:lnTo>
                  <a:pt x="0" y="83154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0387434" y="2206302"/>
            <a:ext cx="6521128" cy="65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28"/>
              </a:lnSpc>
              <a:spcBef>
                <a:spcPct val="0"/>
              </a:spcBef>
            </a:pPr>
            <a:r>
              <a:rPr lang="en-US" sz="4613" b="1" u="none" strike="noStrike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Fogyaszthatósági idő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31439" y="2206302"/>
            <a:ext cx="6398896" cy="65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8"/>
              </a:lnSpc>
            </a:pPr>
            <a:r>
              <a:rPr lang="en-US" sz="4613" b="1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Minőségmegőrzési idő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760958" y="2273097"/>
            <a:ext cx="1051368" cy="381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8"/>
              </a:lnSpc>
            </a:pPr>
            <a:r>
              <a:rPr lang="en-US" sz="3008">
                <a:solidFill>
                  <a:srgbClr val="70006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VS.</a:t>
            </a:r>
          </a:p>
        </p:txBody>
      </p:sp>
      <p:sp>
        <p:nvSpPr>
          <p:cNvPr id="33" name="TextBox 33"/>
          <p:cNvSpPr txBox="1"/>
          <p:nvPr/>
        </p:nvSpPr>
        <p:spPr>
          <a:xfrm rot="1316100">
            <a:off x="6388511" y="7707937"/>
            <a:ext cx="3340159" cy="77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219">
                <a:solidFill>
                  <a:srgbClr val="030040"/>
                </a:solidFill>
                <a:latin typeface="Open Sans"/>
                <a:ea typeface="Open Sans"/>
                <a:cs typeface="Open Sans"/>
                <a:sym typeface="Open Sans"/>
              </a:rPr>
              <a:t>Minőségét megőrzi:</a:t>
            </a:r>
          </a:p>
          <a:p>
            <a:pPr algn="ctr">
              <a:lnSpc>
                <a:spcPts val="3107"/>
              </a:lnSpc>
            </a:pPr>
            <a:r>
              <a:rPr lang="en-US" sz="2219">
                <a:solidFill>
                  <a:srgbClr val="030040"/>
                </a:solidFill>
                <a:latin typeface="Open Sans"/>
                <a:ea typeface="Open Sans"/>
                <a:cs typeface="Open Sans"/>
                <a:sym typeface="Open Sans"/>
              </a:rPr>
              <a:t>11/04/2025</a:t>
            </a:r>
          </a:p>
        </p:txBody>
      </p:sp>
      <p:sp>
        <p:nvSpPr>
          <p:cNvPr id="34" name="TextBox 34"/>
          <p:cNvSpPr txBox="1"/>
          <p:nvPr/>
        </p:nvSpPr>
        <p:spPr>
          <a:xfrm rot="1316100">
            <a:off x="14483236" y="7523207"/>
            <a:ext cx="3301255" cy="76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0"/>
              </a:lnSpc>
            </a:pPr>
            <a:r>
              <a:rPr lang="en-US" sz="2193">
                <a:solidFill>
                  <a:srgbClr val="030040"/>
                </a:solidFill>
                <a:latin typeface="Open Sans"/>
                <a:ea typeface="Open Sans"/>
                <a:cs typeface="Open Sans"/>
                <a:sym typeface="Open Sans"/>
              </a:rPr>
              <a:t>Fogyasztható:</a:t>
            </a:r>
          </a:p>
          <a:p>
            <a:pPr algn="ctr">
              <a:lnSpc>
                <a:spcPts val="3070"/>
              </a:lnSpc>
            </a:pPr>
            <a:r>
              <a:rPr lang="en-US" sz="2193">
                <a:solidFill>
                  <a:srgbClr val="030040"/>
                </a:solidFill>
                <a:latin typeface="Open Sans"/>
                <a:ea typeface="Open Sans"/>
                <a:cs typeface="Open Sans"/>
                <a:sym typeface="Open Sans"/>
              </a:rPr>
              <a:t>11/04/2025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301048" y="3730899"/>
            <a:ext cx="6693901" cy="3091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2"/>
              </a:lnSpc>
            </a:pPr>
            <a:r>
              <a:rPr lang="en-US" sz="3523">
                <a:solidFill>
                  <a:srgbClr val="700064"/>
                </a:solidFill>
                <a:latin typeface="Abhaya Libre"/>
                <a:ea typeface="Abhaya Libre"/>
                <a:cs typeface="Abhaya Libre"/>
                <a:sym typeface="Abhaya Libre"/>
              </a:rPr>
              <a:t>Azt a dátumot jelöli, amelynek lejárata után az élelmiszer elfogyasztása már </a:t>
            </a:r>
            <a:r>
              <a:rPr lang="en-US" sz="3523" b="1" u="sng">
                <a:solidFill>
                  <a:srgbClr val="700064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nem biztonságos</a:t>
            </a:r>
            <a:r>
              <a:rPr lang="en-US" sz="3523" u="sng">
                <a:solidFill>
                  <a:srgbClr val="700064"/>
                </a:solidFill>
                <a:latin typeface="Abhaya Libre"/>
                <a:ea typeface="Abhaya Libre"/>
                <a:cs typeface="Abhaya Libre"/>
                <a:sym typeface="Abhaya Libre"/>
              </a:rPr>
              <a:t>.</a:t>
            </a:r>
          </a:p>
          <a:p>
            <a:pPr algn="ctr">
              <a:lnSpc>
                <a:spcPts val="4932"/>
              </a:lnSpc>
            </a:pPr>
            <a:r>
              <a:rPr lang="en-US" sz="3523">
                <a:solidFill>
                  <a:srgbClr val="700064"/>
                </a:solidFill>
                <a:latin typeface="Abhaya Libre"/>
                <a:ea typeface="Abhaya Libre"/>
                <a:cs typeface="Abhaya Libre"/>
                <a:sym typeface="Abhaya Libre"/>
              </a:rPr>
              <a:t>Az egészségünk érdekében ki kell dobjuk ezeket a termékeket.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48904" y="3654027"/>
            <a:ext cx="7763968" cy="304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4"/>
              </a:lnSpc>
            </a:pPr>
            <a:r>
              <a:rPr lang="en-US" sz="3445">
                <a:solidFill>
                  <a:srgbClr val="700064"/>
                </a:solidFill>
                <a:latin typeface="Abhaya Libre"/>
                <a:ea typeface="Abhaya Libre"/>
                <a:cs typeface="Abhaya Libre"/>
                <a:sym typeface="Abhaya Libre"/>
              </a:rPr>
              <a:t>Azt a dátumot jelöli, amelynek lejárata után az élelmiszer ugyan már</a:t>
            </a:r>
            <a:r>
              <a:rPr lang="en-US" sz="3445" b="1">
                <a:solidFill>
                  <a:srgbClr val="700064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 veszít minőségéből</a:t>
            </a:r>
            <a:r>
              <a:rPr lang="en-US" sz="3445">
                <a:solidFill>
                  <a:srgbClr val="700064"/>
                </a:solidFill>
                <a:latin typeface="Abhaya Libre"/>
                <a:ea typeface="Abhaya Libre"/>
                <a:cs typeface="Abhaya Libre"/>
                <a:sym typeface="Abhaya Libre"/>
              </a:rPr>
              <a:t>, de elfogyasztása élelmiszerbiztonsági kockázattal általában nem jár, ezeknek még adhatunk esélyt.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997859" y="725015"/>
            <a:ext cx="12292282" cy="65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8"/>
              </a:lnSpc>
            </a:pPr>
            <a:r>
              <a:rPr lang="en-US" sz="4613" b="1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A lejárati dátumok között van különbség!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3307719" y="9123413"/>
            <a:ext cx="3046337" cy="1163587"/>
            <a:chOff x="0" y="0"/>
            <a:chExt cx="4061783" cy="1551449"/>
          </a:xfrm>
        </p:grpSpPr>
        <p:sp>
          <p:nvSpPr>
            <p:cNvPr id="39" name="Freeform 39"/>
            <p:cNvSpPr/>
            <p:nvPr/>
          </p:nvSpPr>
          <p:spPr>
            <a:xfrm>
              <a:off x="2521522" y="0"/>
              <a:ext cx="1540262" cy="1540262"/>
            </a:xfrm>
            <a:custGeom>
              <a:avLst/>
              <a:gdLst/>
              <a:ahLst/>
              <a:cxnLst/>
              <a:rect l="l" t="t" r="r" b="b"/>
              <a:pathLst>
                <a:path w="1540262" h="1540262">
                  <a:moveTo>
                    <a:pt x="0" y="0"/>
                  </a:moveTo>
                  <a:lnTo>
                    <a:pt x="1540261" y="0"/>
                  </a:lnTo>
                  <a:lnTo>
                    <a:pt x="1540261" y="1540262"/>
                  </a:lnTo>
                  <a:lnTo>
                    <a:pt x="0" y="1540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1276998" y="0"/>
              <a:ext cx="1540262" cy="1540262"/>
            </a:xfrm>
            <a:custGeom>
              <a:avLst/>
              <a:gdLst/>
              <a:ahLst/>
              <a:cxnLst/>
              <a:rect l="l" t="t" r="r" b="b"/>
              <a:pathLst>
                <a:path w="1540262" h="1540262">
                  <a:moveTo>
                    <a:pt x="0" y="0"/>
                  </a:moveTo>
                  <a:lnTo>
                    <a:pt x="1540262" y="0"/>
                  </a:lnTo>
                  <a:lnTo>
                    <a:pt x="1540262" y="1540262"/>
                  </a:lnTo>
                  <a:lnTo>
                    <a:pt x="0" y="1540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0" y="11188"/>
              <a:ext cx="1540262" cy="1540262"/>
            </a:xfrm>
            <a:custGeom>
              <a:avLst/>
              <a:gdLst/>
              <a:ahLst/>
              <a:cxnLst/>
              <a:rect l="l" t="t" r="r" b="b"/>
              <a:pathLst>
                <a:path w="1540262" h="1540262">
                  <a:moveTo>
                    <a:pt x="0" y="0"/>
                  </a:moveTo>
                  <a:lnTo>
                    <a:pt x="1540262" y="0"/>
                  </a:lnTo>
                  <a:lnTo>
                    <a:pt x="1540262" y="1540261"/>
                  </a:lnTo>
                  <a:lnTo>
                    <a:pt x="0" y="1540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945591" y="2059645"/>
            <a:ext cx="14396818" cy="3083855"/>
            <a:chOff x="0" y="0"/>
            <a:chExt cx="2471940" cy="52949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71940" cy="529499"/>
            </a:xfrm>
            <a:custGeom>
              <a:avLst/>
              <a:gdLst/>
              <a:ahLst/>
              <a:cxnLst/>
              <a:rect l="l" t="t" r="r" b="b"/>
              <a:pathLst>
                <a:path w="2471940" h="529499">
                  <a:moveTo>
                    <a:pt x="27425" y="0"/>
                  </a:moveTo>
                  <a:lnTo>
                    <a:pt x="2444515" y="0"/>
                  </a:lnTo>
                  <a:cubicBezTo>
                    <a:pt x="2459662" y="0"/>
                    <a:pt x="2471940" y="12279"/>
                    <a:pt x="2471940" y="27425"/>
                  </a:cubicBezTo>
                  <a:lnTo>
                    <a:pt x="2471940" y="502074"/>
                  </a:lnTo>
                  <a:cubicBezTo>
                    <a:pt x="2471940" y="517221"/>
                    <a:pt x="2459662" y="529499"/>
                    <a:pt x="2444515" y="529499"/>
                  </a:cubicBezTo>
                  <a:lnTo>
                    <a:pt x="27425" y="529499"/>
                  </a:lnTo>
                  <a:cubicBezTo>
                    <a:pt x="12279" y="529499"/>
                    <a:pt x="0" y="517221"/>
                    <a:pt x="0" y="502074"/>
                  </a:cubicBezTo>
                  <a:lnTo>
                    <a:pt x="0" y="27425"/>
                  </a:lnTo>
                  <a:cubicBezTo>
                    <a:pt x="0" y="12279"/>
                    <a:pt x="12279" y="0"/>
                    <a:pt x="27425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471940" cy="5675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108444" y="5582959"/>
            <a:ext cx="6214644" cy="4208923"/>
            <a:chOff x="0" y="0"/>
            <a:chExt cx="8286192" cy="561189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4143096" cy="5611897"/>
              <a:chOff x="0" y="0"/>
              <a:chExt cx="533529" cy="72267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33529" cy="722674"/>
              </a:xfrm>
              <a:custGeom>
                <a:avLst/>
                <a:gdLst/>
                <a:ahLst/>
                <a:cxnLst/>
                <a:rect l="l" t="t" r="r" b="b"/>
                <a:pathLst>
                  <a:path w="533529" h="722674">
                    <a:moveTo>
                      <a:pt x="0" y="0"/>
                    </a:moveTo>
                    <a:lnTo>
                      <a:pt x="533529" y="0"/>
                    </a:lnTo>
                    <a:lnTo>
                      <a:pt x="533529" y="722674"/>
                    </a:lnTo>
                    <a:lnTo>
                      <a:pt x="0" y="722674"/>
                    </a:lnTo>
                    <a:close/>
                  </a:path>
                </a:pathLst>
              </a:custGeom>
              <a:solidFill>
                <a:srgbClr val="FFCC00">
                  <a:alpha val="50980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533529" cy="7607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8286192" cy="5611897"/>
              <a:chOff x="0" y="0"/>
              <a:chExt cx="1790798" cy="121283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90798" cy="1212834"/>
              </a:xfrm>
              <a:custGeom>
                <a:avLst/>
                <a:gdLst/>
                <a:ahLst/>
                <a:cxnLst/>
                <a:rect l="l" t="t" r="r" b="b"/>
                <a:pathLst>
                  <a:path w="1790798" h="1212834">
                    <a:moveTo>
                      <a:pt x="0" y="0"/>
                    </a:moveTo>
                    <a:lnTo>
                      <a:pt x="1790798" y="0"/>
                    </a:lnTo>
                    <a:lnTo>
                      <a:pt x="1790798" y="1212834"/>
                    </a:lnTo>
                    <a:lnTo>
                      <a:pt x="0" y="121283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790798" cy="12604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4" name="AutoShape 14"/>
            <p:cNvSpPr/>
            <p:nvPr/>
          </p:nvSpPr>
          <p:spPr>
            <a:xfrm>
              <a:off x="0" y="792748"/>
              <a:ext cx="828619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1222416"/>
              <a:ext cx="828619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646801"/>
              <a:ext cx="828619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2071187"/>
              <a:ext cx="828619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2495572"/>
              <a:ext cx="828619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2919957"/>
              <a:ext cx="828619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3349625"/>
              <a:ext cx="828619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3774011"/>
              <a:ext cx="828619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4198396"/>
              <a:ext cx="828619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0" y="4622782"/>
              <a:ext cx="828619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0" y="5047167"/>
              <a:ext cx="828619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flipV="1">
              <a:off x="4143096" y="0"/>
              <a:ext cx="0" cy="5611897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11330064" y="5553961"/>
            <a:ext cx="5012345" cy="2430123"/>
            <a:chOff x="0" y="0"/>
            <a:chExt cx="860622" cy="41725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60622" cy="417253"/>
            </a:xfrm>
            <a:custGeom>
              <a:avLst/>
              <a:gdLst/>
              <a:ahLst/>
              <a:cxnLst/>
              <a:rect l="l" t="t" r="r" b="b"/>
              <a:pathLst>
                <a:path w="860622" h="417253">
                  <a:moveTo>
                    <a:pt x="78773" y="0"/>
                  </a:moveTo>
                  <a:lnTo>
                    <a:pt x="781849" y="0"/>
                  </a:lnTo>
                  <a:cubicBezTo>
                    <a:pt x="825354" y="0"/>
                    <a:pt x="860622" y="35268"/>
                    <a:pt x="860622" y="78773"/>
                  </a:cubicBezTo>
                  <a:lnTo>
                    <a:pt x="860622" y="338480"/>
                  </a:lnTo>
                  <a:cubicBezTo>
                    <a:pt x="860622" y="381985"/>
                    <a:pt x="825354" y="417253"/>
                    <a:pt x="781849" y="417253"/>
                  </a:cubicBezTo>
                  <a:lnTo>
                    <a:pt x="78773" y="417253"/>
                  </a:lnTo>
                  <a:cubicBezTo>
                    <a:pt x="35268" y="417253"/>
                    <a:pt x="0" y="381985"/>
                    <a:pt x="0" y="338480"/>
                  </a:cubicBezTo>
                  <a:lnTo>
                    <a:pt x="0" y="78773"/>
                  </a:lnTo>
                  <a:cubicBezTo>
                    <a:pt x="0" y="35268"/>
                    <a:pt x="35268" y="0"/>
                    <a:pt x="78773" y="0"/>
                  </a:cubicBezTo>
                  <a:close/>
                </a:path>
              </a:pathLst>
            </a:custGeom>
            <a:solidFill>
              <a:srgbClr val="FFDE59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60622" cy="455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flipH="1">
            <a:off x="8323088" y="6964395"/>
            <a:ext cx="3361826" cy="3322605"/>
          </a:xfrm>
          <a:custGeom>
            <a:avLst/>
            <a:gdLst/>
            <a:ahLst/>
            <a:cxnLst/>
            <a:rect l="l" t="t" r="r" b="b"/>
            <a:pathLst>
              <a:path w="3361826" h="3322605">
                <a:moveTo>
                  <a:pt x="3361826" y="0"/>
                </a:moveTo>
                <a:lnTo>
                  <a:pt x="0" y="0"/>
                </a:lnTo>
                <a:lnTo>
                  <a:pt x="0" y="3322605"/>
                </a:lnTo>
                <a:lnTo>
                  <a:pt x="3361826" y="3322605"/>
                </a:lnTo>
                <a:lnTo>
                  <a:pt x="336182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 rot="-8660258">
            <a:off x="12026647" y="7510387"/>
            <a:ext cx="552936" cy="1350169"/>
            <a:chOff x="0" y="0"/>
            <a:chExt cx="291259" cy="7112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91259" cy="711200"/>
            </a:xfrm>
            <a:custGeom>
              <a:avLst/>
              <a:gdLst/>
              <a:ahLst/>
              <a:cxnLst/>
              <a:rect l="l" t="t" r="r" b="b"/>
              <a:pathLst>
                <a:path w="291259" h="711200">
                  <a:moveTo>
                    <a:pt x="145629" y="0"/>
                  </a:moveTo>
                  <a:lnTo>
                    <a:pt x="291259" y="711200"/>
                  </a:lnTo>
                  <a:lnTo>
                    <a:pt x="0" y="711200"/>
                  </a:lnTo>
                  <a:lnTo>
                    <a:pt x="145629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45509" y="292100"/>
              <a:ext cx="20024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782738" y="2440369"/>
            <a:ext cx="14722524" cy="2427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0"/>
              </a:lnSpc>
            </a:pPr>
            <a:r>
              <a:rPr lang="en-US" sz="8768" b="1" spc="-87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Mi készülhet ezekből az alapanyagokból?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945591" y="5588458"/>
            <a:ext cx="3373512" cy="473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2"/>
              </a:lnSpc>
              <a:spcBef>
                <a:spcPct val="0"/>
              </a:spcBef>
            </a:pPr>
            <a:r>
              <a:rPr lang="en-US" sz="2561" b="1" u="sng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Mi van otthon?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507489" y="6109866"/>
            <a:ext cx="4657495" cy="136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1"/>
              </a:lnSpc>
            </a:pPr>
            <a:r>
              <a:rPr lang="en-US" sz="4927" spc="-49">
                <a:solidFill>
                  <a:srgbClr val="700064"/>
                </a:solidFill>
                <a:latin typeface="Lora"/>
                <a:ea typeface="Lora"/>
                <a:cs typeface="Lora"/>
                <a:sym typeface="Lora"/>
              </a:rPr>
              <a:t>Tervezzük meg, mit készítünk!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102478" y="5588458"/>
            <a:ext cx="3373512" cy="473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2"/>
              </a:lnSpc>
              <a:spcBef>
                <a:spcPct val="0"/>
              </a:spcBef>
            </a:pPr>
            <a:r>
              <a:rPr lang="en-US" sz="2561" b="1" u="sng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Mi készülhet belőle?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945591" y="1150408"/>
            <a:ext cx="14396818" cy="1936638"/>
            <a:chOff x="0" y="0"/>
            <a:chExt cx="2471940" cy="3325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71940" cy="332522"/>
            </a:xfrm>
            <a:custGeom>
              <a:avLst/>
              <a:gdLst/>
              <a:ahLst/>
              <a:cxnLst/>
              <a:rect l="l" t="t" r="r" b="b"/>
              <a:pathLst>
                <a:path w="2471940" h="332522">
                  <a:moveTo>
                    <a:pt x="27425" y="0"/>
                  </a:moveTo>
                  <a:lnTo>
                    <a:pt x="2444515" y="0"/>
                  </a:lnTo>
                  <a:cubicBezTo>
                    <a:pt x="2459662" y="0"/>
                    <a:pt x="2471940" y="12279"/>
                    <a:pt x="2471940" y="27425"/>
                  </a:cubicBezTo>
                  <a:lnTo>
                    <a:pt x="2471940" y="305096"/>
                  </a:lnTo>
                  <a:cubicBezTo>
                    <a:pt x="2471940" y="320243"/>
                    <a:pt x="2459662" y="332522"/>
                    <a:pt x="2444515" y="332522"/>
                  </a:cubicBezTo>
                  <a:lnTo>
                    <a:pt x="27425" y="332522"/>
                  </a:lnTo>
                  <a:cubicBezTo>
                    <a:pt x="12279" y="332522"/>
                    <a:pt x="0" y="320243"/>
                    <a:pt x="0" y="305096"/>
                  </a:cubicBezTo>
                  <a:lnTo>
                    <a:pt x="0" y="27425"/>
                  </a:lnTo>
                  <a:cubicBezTo>
                    <a:pt x="0" y="12279"/>
                    <a:pt x="12279" y="0"/>
                    <a:pt x="27425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471940" cy="370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82738" y="1557103"/>
            <a:ext cx="14722524" cy="122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0"/>
              </a:lnSpc>
            </a:pPr>
            <a:r>
              <a:rPr lang="en-US" sz="8768" b="1" spc="-87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2. Írjunk bevásárlólistát!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917203" y="3543577"/>
            <a:ext cx="3868911" cy="5496392"/>
            <a:chOff x="0" y="0"/>
            <a:chExt cx="853714" cy="12128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53714" cy="1212834"/>
            </a:xfrm>
            <a:custGeom>
              <a:avLst/>
              <a:gdLst/>
              <a:ahLst/>
              <a:cxnLst/>
              <a:rect l="l" t="t" r="r" b="b"/>
              <a:pathLst>
                <a:path w="853714" h="1212834">
                  <a:moveTo>
                    <a:pt x="0" y="0"/>
                  </a:moveTo>
                  <a:lnTo>
                    <a:pt x="853714" y="0"/>
                  </a:lnTo>
                  <a:lnTo>
                    <a:pt x="853714" y="1212834"/>
                  </a:lnTo>
                  <a:lnTo>
                    <a:pt x="0" y="12128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53714" cy="1260459"/>
            </a:xfrm>
            <a:prstGeom prst="rect">
              <a:avLst/>
            </a:prstGeom>
          </p:spPr>
          <p:txBody>
            <a:bodyPr lIns="56616" tIns="56616" rIns="56616" bIns="56616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63401" y="3811912"/>
            <a:ext cx="7049794" cy="4959722"/>
            <a:chOff x="0" y="0"/>
            <a:chExt cx="1123034" cy="79008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23034" cy="790085"/>
            </a:xfrm>
            <a:custGeom>
              <a:avLst/>
              <a:gdLst/>
              <a:ahLst/>
              <a:cxnLst/>
              <a:rect l="l" t="t" r="r" b="b"/>
              <a:pathLst>
                <a:path w="1123034" h="790085">
                  <a:moveTo>
                    <a:pt x="56007" y="0"/>
                  </a:moveTo>
                  <a:lnTo>
                    <a:pt x="1067027" y="0"/>
                  </a:lnTo>
                  <a:cubicBezTo>
                    <a:pt x="1097959" y="0"/>
                    <a:pt x="1123034" y="25075"/>
                    <a:pt x="1123034" y="56007"/>
                  </a:cubicBezTo>
                  <a:lnTo>
                    <a:pt x="1123034" y="734078"/>
                  </a:lnTo>
                  <a:cubicBezTo>
                    <a:pt x="1123034" y="748932"/>
                    <a:pt x="1117133" y="763178"/>
                    <a:pt x="1106630" y="773681"/>
                  </a:cubicBezTo>
                  <a:cubicBezTo>
                    <a:pt x="1096127" y="784184"/>
                    <a:pt x="1081881" y="790085"/>
                    <a:pt x="1067027" y="790085"/>
                  </a:cubicBezTo>
                  <a:lnTo>
                    <a:pt x="56007" y="790085"/>
                  </a:lnTo>
                  <a:cubicBezTo>
                    <a:pt x="41153" y="790085"/>
                    <a:pt x="26907" y="784184"/>
                    <a:pt x="16404" y="773681"/>
                  </a:cubicBezTo>
                  <a:cubicBezTo>
                    <a:pt x="5901" y="763178"/>
                    <a:pt x="0" y="748932"/>
                    <a:pt x="0" y="734078"/>
                  </a:cubicBezTo>
                  <a:lnTo>
                    <a:pt x="0" y="56007"/>
                  </a:lnTo>
                  <a:cubicBezTo>
                    <a:pt x="0" y="41153"/>
                    <a:pt x="5901" y="26907"/>
                    <a:pt x="16404" y="16404"/>
                  </a:cubicBezTo>
                  <a:cubicBezTo>
                    <a:pt x="26907" y="5901"/>
                    <a:pt x="41153" y="0"/>
                    <a:pt x="56007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123034" cy="828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579087" y="3799001"/>
            <a:ext cx="6818422" cy="4863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5"/>
              </a:lnSpc>
            </a:pPr>
            <a:r>
              <a:rPr lang="en-US" sz="5177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Szükséged van még valamire a recepthez? Irány a bolt!</a:t>
            </a:r>
          </a:p>
          <a:p>
            <a:pPr algn="ctr">
              <a:lnSpc>
                <a:spcPts val="7765"/>
              </a:lnSpc>
            </a:pPr>
            <a:r>
              <a:rPr lang="en-US" sz="5177" b="1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Törekedj rá, hogy csak</a:t>
            </a:r>
          </a:p>
          <a:p>
            <a:pPr algn="ctr">
              <a:lnSpc>
                <a:spcPts val="7765"/>
              </a:lnSpc>
              <a:spcBef>
                <a:spcPct val="0"/>
              </a:spcBef>
            </a:pPr>
            <a:r>
              <a:rPr lang="en-US" sz="5177" b="1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2 dolgot kelljen venni!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34458" y="3645157"/>
            <a:ext cx="3634401" cy="73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8"/>
              </a:lnSpc>
              <a:spcBef>
                <a:spcPct val="0"/>
              </a:spcBef>
            </a:pPr>
            <a:r>
              <a:rPr lang="en-US" sz="3985" b="1" u="sng">
                <a:solidFill>
                  <a:srgbClr val="671769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Bevásárlólista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91416" y="1150408"/>
            <a:ext cx="16668759" cy="1936638"/>
            <a:chOff x="0" y="0"/>
            <a:chExt cx="2862034" cy="3325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2034" cy="332522"/>
            </a:xfrm>
            <a:custGeom>
              <a:avLst/>
              <a:gdLst/>
              <a:ahLst/>
              <a:cxnLst/>
              <a:rect l="l" t="t" r="r" b="b"/>
              <a:pathLst>
                <a:path w="2862034" h="332522">
                  <a:moveTo>
                    <a:pt x="23687" y="0"/>
                  </a:moveTo>
                  <a:lnTo>
                    <a:pt x="2838346" y="0"/>
                  </a:lnTo>
                  <a:cubicBezTo>
                    <a:pt x="2844629" y="0"/>
                    <a:pt x="2850654" y="2496"/>
                    <a:pt x="2855096" y="6938"/>
                  </a:cubicBezTo>
                  <a:cubicBezTo>
                    <a:pt x="2859538" y="11380"/>
                    <a:pt x="2862034" y="17405"/>
                    <a:pt x="2862034" y="23687"/>
                  </a:cubicBezTo>
                  <a:lnTo>
                    <a:pt x="2862034" y="308834"/>
                  </a:lnTo>
                  <a:cubicBezTo>
                    <a:pt x="2862034" y="315117"/>
                    <a:pt x="2859538" y="321142"/>
                    <a:pt x="2855096" y="325584"/>
                  </a:cubicBezTo>
                  <a:cubicBezTo>
                    <a:pt x="2850654" y="330026"/>
                    <a:pt x="2844629" y="332522"/>
                    <a:pt x="2838346" y="332522"/>
                  </a:cubicBezTo>
                  <a:lnTo>
                    <a:pt x="23687" y="332522"/>
                  </a:lnTo>
                  <a:cubicBezTo>
                    <a:pt x="17405" y="332522"/>
                    <a:pt x="11380" y="330026"/>
                    <a:pt x="6938" y="325584"/>
                  </a:cubicBezTo>
                  <a:cubicBezTo>
                    <a:pt x="2496" y="321142"/>
                    <a:pt x="0" y="315117"/>
                    <a:pt x="0" y="308834"/>
                  </a:cubicBezTo>
                  <a:lnTo>
                    <a:pt x="0" y="23687"/>
                  </a:lnTo>
                  <a:cubicBezTo>
                    <a:pt x="0" y="17405"/>
                    <a:pt x="2496" y="11380"/>
                    <a:pt x="6938" y="6938"/>
                  </a:cubicBezTo>
                  <a:cubicBezTo>
                    <a:pt x="11380" y="2496"/>
                    <a:pt x="17405" y="0"/>
                    <a:pt x="23687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62034" cy="370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355724" y="3602733"/>
            <a:ext cx="5104452" cy="5655567"/>
            <a:chOff x="0" y="0"/>
            <a:chExt cx="1435817" cy="15908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35817" cy="1590838"/>
            </a:xfrm>
            <a:custGeom>
              <a:avLst/>
              <a:gdLst/>
              <a:ahLst/>
              <a:cxnLst/>
              <a:rect l="l" t="t" r="r" b="b"/>
              <a:pathLst>
                <a:path w="1435817" h="1590838">
                  <a:moveTo>
                    <a:pt x="77352" y="0"/>
                  </a:moveTo>
                  <a:lnTo>
                    <a:pt x="1358465" y="0"/>
                  </a:lnTo>
                  <a:cubicBezTo>
                    <a:pt x="1401185" y="0"/>
                    <a:pt x="1435817" y="34632"/>
                    <a:pt x="1435817" y="77352"/>
                  </a:cubicBezTo>
                  <a:lnTo>
                    <a:pt x="1435817" y="1513486"/>
                  </a:lnTo>
                  <a:cubicBezTo>
                    <a:pt x="1435817" y="1556207"/>
                    <a:pt x="1401185" y="1590838"/>
                    <a:pt x="1358465" y="1590838"/>
                  </a:cubicBezTo>
                  <a:lnTo>
                    <a:pt x="77352" y="1590838"/>
                  </a:lnTo>
                  <a:cubicBezTo>
                    <a:pt x="34632" y="1590838"/>
                    <a:pt x="0" y="1556207"/>
                    <a:pt x="0" y="1513486"/>
                  </a:cubicBezTo>
                  <a:lnTo>
                    <a:pt x="0" y="77352"/>
                  </a:lnTo>
                  <a:cubicBezTo>
                    <a:pt x="0" y="34632"/>
                    <a:pt x="34632" y="0"/>
                    <a:pt x="77352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435817" cy="16289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91416" y="3602733"/>
            <a:ext cx="5104452" cy="5655567"/>
            <a:chOff x="0" y="0"/>
            <a:chExt cx="1435817" cy="15908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35817" cy="1590838"/>
            </a:xfrm>
            <a:custGeom>
              <a:avLst/>
              <a:gdLst/>
              <a:ahLst/>
              <a:cxnLst/>
              <a:rect l="l" t="t" r="r" b="b"/>
              <a:pathLst>
                <a:path w="1435817" h="1590838">
                  <a:moveTo>
                    <a:pt x="77352" y="0"/>
                  </a:moveTo>
                  <a:lnTo>
                    <a:pt x="1358465" y="0"/>
                  </a:lnTo>
                  <a:cubicBezTo>
                    <a:pt x="1401185" y="0"/>
                    <a:pt x="1435817" y="34632"/>
                    <a:pt x="1435817" y="77352"/>
                  </a:cubicBezTo>
                  <a:lnTo>
                    <a:pt x="1435817" y="1513486"/>
                  </a:lnTo>
                  <a:cubicBezTo>
                    <a:pt x="1435817" y="1556207"/>
                    <a:pt x="1401185" y="1590838"/>
                    <a:pt x="1358465" y="1590838"/>
                  </a:cubicBezTo>
                  <a:lnTo>
                    <a:pt x="77352" y="1590838"/>
                  </a:lnTo>
                  <a:cubicBezTo>
                    <a:pt x="34632" y="1590838"/>
                    <a:pt x="0" y="1556207"/>
                    <a:pt x="0" y="1513486"/>
                  </a:cubicBezTo>
                  <a:lnTo>
                    <a:pt x="0" y="77352"/>
                  </a:lnTo>
                  <a:cubicBezTo>
                    <a:pt x="0" y="34632"/>
                    <a:pt x="34632" y="0"/>
                    <a:pt x="77352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435817" cy="16289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505411" y="3602733"/>
            <a:ext cx="5104452" cy="5655567"/>
            <a:chOff x="0" y="0"/>
            <a:chExt cx="1435817" cy="159083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35817" cy="1590838"/>
            </a:xfrm>
            <a:custGeom>
              <a:avLst/>
              <a:gdLst/>
              <a:ahLst/>
              <a:cxnLst/>
              <a:rect l="l" t="t" r="r" b="b"/>
              <a:pathLst>
                <a:path w="1435817" h="1590838">
                  <a:moveTo>
                    <a:pt x="77352" y="0"/>
                  </a:moveTo>
                  <a:lnTo>
                    <a:pt x="1358465" y="0"/>
                  </a:lnTo>
                  <a:cubicBezTo>
                    <a:pt x="1401185" y="0"/>
                    <a:pt x="1435817" y="34632"/>
                    <a:pt x="1435817" y="77352"/>
                  </a:cubicBezTo>
                  <a:lnTo>
                    <a:pt x="1435817" y="1513486"/>
                  </a:lnTo>
                  <a:cubicBezTo>
                    <a:pt x="1435817" y="1556207"/>
                    <a:pt x="1401185" y="1590838"/>
                    <a:pt x="1358465" y="1590838"/>
                  </a:cubicBezTo>
                  <a:lnTo>
                    <a:pt x="77352" y="1590838"/>
                  </a:lnTo>
                  <a:cubicBezTo>
                    <a:pt x="34632" y="1590838"/>
                    <a:pt x="0" y="1556207"/>
                    <a:pt x="0" y="1513486"/>
                  </a:cubicBezTo>
                  <a:lnTo>
                    <a:pt x="0" y="77352"/>
                  </a:lnTo>
                  <a:cubicBezTo>
                    <a:pt x="0" y="34632"/>
                    <a:pt x="34632" y="0"/>
                    <a:pt x="77352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435817" cy="16289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64246" y="5541544"/>
            <a:ext cx="4286153" cy="5049960"/>
            <a:chOff x="0" y="0"/>
            <a:chExt cx="5714871" cy="673327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14871" cy="6733279"/>
            </a:xfrm>
            <a:custGeom>
              <a:avLst/>
              <a:gdLst/>
              <a:ahLst/>
              <a:cxnLst/>
              <a:rect l="l" t="t" r="r" b="b"/>
              <a:pathLst>
                <a:path w="5714871" h="6733279">
                  <a:moveTo>
                    <a:pt x="0" y="0"/>
                  </a:moveTo>
                  <a:lnTo>
                    <a:pt x="5714871" y="0"/>
                  </a:lnTo>
                  <a:lnTo>
                    <a:pt x="5714871" y="6733279"/>
                  </a:lnTo>
                  <a:lnTo>
                    <a:pt x="0" y="67332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692704">
              <a:off x="3296948" y="1716172"/>
              <a:ext cx="1042056" cy="536659"/>
            </a:xfrm>
            <a:custGeom>
              <a:avLst/>
              <a:gdLst/>
              <a:ahLst/>
              <a:cxnLst/>
              <a:rect l="l" t="t" r="r" b="b"/>
              <a:pathLst>
                <a:path w="1042056" h="536659">
                  <a:moveTo>
                    <a:pt x="0" y="0"/>
                  </a:moveTo>
                  <a:lnTo>
                    <a:pt x="1042056" y="0"/>
                  </a:lnTo>
                  <a:lnTo>
                    <a:pt x="1042056" y="536659"/>
                  </a:lnTo>
                  <a:lnTo>
                    <a:pt x="0" y="536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flipH="1">
              <a:off x="3525493" y="1984502"/>
              <a:ext cx="292483" cy="661999"/>
            </a:xfrm>
            <a:custGeom>
              <a:avLst/>
              <a:gdLst/>
              <a:ahLst/>
              <a:cxnLst/>
              <a:rect l="l" t="t" r="r" b="b"/>
              <a:pathLst>
                <a:path w="292483" h="661999">
                  <a:moveTo>
                    <a:pt x="292483" y="0"/>
                  </a:moveTo>
                  <a:lnTo>
                    <a:pt x="0" y="0"/>
                  </a:lnTo>
                  <a:lnTo>
                    <a:pt x="0" y="661999"/>
                  </a:lnTo>
                  <a:lnTo>
                    <a:pt x="292483" y="661999"/>
                  </a:lnTo>
                  <a:lnTo>
                    <a:pt x="292483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9508370">
              <a:off x="3351338" y="2758481"/>
              <a:ext cx="640793" cy="160198"/>
            </a:xfrm>
            <a:custGeom>
              <a:avLst/>
              <a:gdLst/>
              <a:ahLst/>
              <a:cxnLst/>
              <a:rect l="l" t="t" r="r" b="b"/>
              <a:pathLst>
                <a:path w="640793" h="160198">
                  <a:moveTo>
                    <a:pt x="0" y="0"/>
                  </a:moveTo>
                  <a:lnTo>
                    <a:pt x="640793" y="0"/>
                  </a:lnTo>
                  <a:lnTo>
                    <a:pt x="640793" y="160198"/>
                  </a:lnTo>
                  <a:lnTo>
                    <a:pt x="0" y="160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1498022" y="5802292"/>
            <a:ext cx="1170730" cy="1319421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5F7F4"/>
            </a:solidFill>
          </p:spPr>
        </p:sp>
      </p:grpSp>
      <p:sp>
        <p:nvSpPr>
          <p:cNvPr id="23" name="Freeform 23"/>
          <p:cNvSpPr/>
          <p:nvPr/>
        </p:nvSpPr>
        <p:spPr>
          <a:xfrm>
            <a:off x="1390684" y="5956342"/>
            <a:ext cx="1385405" cy="1099666"/>
          </a:xfrm>
          <a:custGeom>
            <a:avLst/>
            <a:gdLst/>
            <a:ahLst/>
            <a:cxnLst/>
            <a:rect l="l" t="t" r="r" b="b"/>
            <a:pathLst>
              <a:path w="1385405" h="1099666">
                <a:moveTo>
                  <a:pt x="0" y="0"/>
                </a:moveTo>
                <a:lnTo>
                  <a:pt x="1385406" y="0"/>
                </a:lnTo>
                <a:lnTo>
                  <a:pt x="1385406" y="1099665"/>
                </a:lnTo>
                <a:lnTo>
                  <a:pt x="0" y="10996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820540" y="5370303"/>
            <a:ext cx="4474194" cy="4916697"/>
          </a:xfrm>
          <a:custGeom>
            <a:avLst/>
            <a:gdLst/>
            <a:ahLst/>
            <a:cxnLst/>
            <a:rect l="l" t="t" r="r" b="b"/>
            <a:pathLst>
              <a:path w="4474194" h="4916697">
                <a:moveTo>
                  <a:pt x="0" y="0"/>
                </a:moveTo>
                <a:lnTo>
                  <a:pt x="4474194" y="0"/>
                </a:lnTo>
                <a:lnTo>
                  <a:pt x="4474194" y="4916697"/>
                </a:lnTo>
                <a:lnTo>
                  <a:pt x="0" y="491669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3310562" y="7056007"/>
            <a:ext cx="3194775" cy="3222688"/>
          </a:xfrm>
          <a:custGeom>
            <a:avLst/>
            <a:gdLst/>
            <a:ahLst/>
            <a:cxnLst/>
            <a:rect l="l" t="t" r="r" b="b"/>
            <a:pathLst>
              <a:path w="3194775" h="3222688">
                <a:moveTo>
                  <a:pt x="0" y="0"/>
                </a:moveTo>
                <a:lnTo>
                  <a:pt x="3194775" y="0"/>
                </a:lnTo>
                <a:lnTo>
                  <a:pt x="3194775" y="3222688"/>
                </a:lnTo>
                <a:lnTo>
                  <a:pt x="0" y="322268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70236" t="-85452"/>
            </a:stretch>
          </a:blipFill>
        </p:spPr>
      </p:sp>
      <p:sp>
        <p:nvSpPr>
          <p:cNvPr id="26" name="Freeform 26"/>
          <p:cNvSpPr/>
          <p:nvPr/>
        </p:nvSpPr>
        <p:spPr>
          <a:xfrm rot="-993979">
            <a:off x="13193476" y="5415843"/>
            <a:ext cx="896073" cy="1428004"/>
          </a:xfrm>
          <a:custGeom>
            <a:avLst/>
            <a:gdLst/>
            <a:ahLst/>
            <a:cxnLst/>
            <a:rect l="l" t="t" r="r" b="b"/>
            <a:pathLst>
              <a:path w="896073" h="1428004">
                <a:moveTo>
                  <a:pt x="0" y="0"/>
                </a:moveTo>
                <a:lnTo>
                  <a:pt x="896072" y="0"/>
                </a:lnTo>
                <a:lnTo>
                  <a:pt x="896072" y="1428005"/>
                </a:lnTo>
                <a:lnTo>
                  <a:pt x="0" y="14280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775592">
            <a:off x="15340651" y="5451624"/>
            <a:ext cx="1371059" cy="1536201"/>
          </a:xfrm>
          <a:custGeom>
            <a:avLst/>
            <a:gdLst/>
            <a:ahLst/>
            <a:cxnLst/>
            <a:rect l="l" t="t" r="r" b="b"/>
            <a:pathLst>
              <a:path w="1371059" h="1536201">
                <a:moveTo>
                  <a:pt x="0" y="0"/>
                </a:moveTo>
                <a:lnTo>
                  <a:pt x="1371059" y="0"/>
                </a:lnTo>
                <a:lnTo>
                  <a:pt x="1371059" y="1536200"/>
                </a:lnTo>
                <a:lnTo>
                  <a:pt x="0" y="15362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8100000" flipH="1">
            <a:off x="13829804" y="6816321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889452" y="0"/>
                </a:moveTo>
                <a:lnTo>
                  <a:pt x="0" y="0"/>
                </a:lnTo>
                <a:lnTo>
                  <a:pt x="0" y="251270"/>
                </a:lnTo>
                <a:lnTo>
                  <a:pt x="889452" y="251270"/>
                </a:lnTo>
                <a:lnTo>
                  <a:pt x="889452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6411553">
            <a:off x="15178149" y="6816321"/>
            <a:ext cx="889452" cy="251270"/>
          </a:xfrm>
          <a:custGeom>
            <a:avLst/>
            <a:gdLst/>
            <a:ahLst/>
            <a:cxnLst/>
            <a:rect l="l" t="t" r="r" b="b"/>
            <a:pathLst>
              <a:path w="889452" h="251270">
                <a:moveTo>
                  <a:pt x="0" y="0"/>
                </a:moveTo>
                <a:lnTo>
                  <a:pt x="889452" y="0"/>
                </a:lnTo>
                <a:lnTo>
                  <a:pt x="889452" y="251270"/>
                </a:lnTo>
                <a:lnTo>
                  <a:pt x="0" y="25127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6026181" y="6554575"/>
            <a:ext cx="381203" cy="403195"/>
          </a:xfrm>
          <a:custGeom>
            <a:avLst/>
            <a:gdLst/>
            <a:ahLst/>
            <a:cxnLst/>
            <a:rect l="l" t="t" r="r" b="b"/>
            <a:pathLst>
              <a:path w="381203" h="403195">
                <a:moveTo>
                  <a:pt x="0" y="0"/>
                </a:moveTo>
                <a:lnTo>
                  <a:pt x="381202" y="0"/>
                </a:lnTo>
                <a:lnTo>
                  <a:pt x="381202" y="403195"/>
                </a:lnTo>
                <a:lnTo>
                  <a:pt x="0" y="40319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010969" y="1557103"/>
            <a:ext cx="16229653" cy="122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0"/>
              </a:lnSpc>
            </a:pPr>
            <a:r>
              <a:rPr lang="en-US" sz="8768" b="1" spc="-87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3. Legyünk észnél a boltban is!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64246" y="3898426"/>
            <a:ext cx="4758793" cy="1338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9"/>
              </a:lnSpc>
              <a:spcBef>
                <a:spcPct val="0"/>
              </a:spcBef>
            </a:pPr>
            <a:r>
              <a:rPr lang="en-US" sz="3613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Ne menjünk éhesen bevásárolni!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528553" y="4238846"/>
            <a:ext cx="4758793" cy="6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9"/>
              </a:lnSpc>
              <a:spcBef>
                <a:spcPct val="0"/>
              </a:spcBef>
            </a:pPr>
            <a:r>
              <a:rPr lang="en-US" sz="3613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Figyeljünk a sorrendre!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678240" y="3898426"/>
            <a:ext cx="4758793" cy="1338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9"/>
              </a:lnSpc>
              <a:spcBef>
                <a:spcPct val="0"/>
              </a:spcBef>
            </a:pPr>
            <a:r>
              <a:rPr lang="en-US" sz="3613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Legyen nálunk a bevásárlólistánk!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322707" y="6443400"/>
            <a:ext cx="355130" cy="530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2893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1.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113780" y="6718072"/>
            <a:ext cx="355130" cy="530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2893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2.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416" y="258931"/>
            <a:ext cx="1154106" cy="891477"/>
          </a:xfrm>
          <a:custGeom>
            <a:avLst/>
            <a:gdLst/>
            <a:ahLst/>
            <a:cxnLst/>
            <a:rect l="l" t="t" r="r" b="b"/>
            <a:pathLst>
              <a:path w="1154106" h="891477">
                <a:moveTo>
                  <a:pt x="0" y="0"/>
                </a:moveTo>
                <a:lnTo>
                  <a:pt x="1154106" y="0"/>
                </a:lnTo>
                <a:lnTo>
                  <a:pt x="1154106" y="891477"/>
                </a:lnTo>
                <a:lnTo>
                  <a:pt x="0" y="89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371" y="268456"/>
            <a:ext cx="521281" cy="834180"/>
          </a:xfrm>
          <a:custGeom>
            <a:avLst/>
            <a:gdLst/>
            <a:ahLst/>
            <a:cxnLst/>
            <a:rect l="l" t="t" r="r" b="b"/>
            <a:pathLst>
              <a:path w="521281" h="834180">
                <a:moveTo>
                  <a:pt x="0" y="0"/>
                </a:moveTo>
                <a:lnTo>
                  <a:pt x="521280" y="0"/>
                </a:lnTo>
                <a:lnTo>
                  <a:pt x="521280" y="834180"/>
                </a:lnTo>
                <a:lnTo>
                  <a:pt x="0" y="834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243" r="-4583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91416" y="1150408"/>
            <a:ext cx="16668759" cy="1936638"/>
            <a:chOff x="0" y="0"/>
            <a:chExt cx="2862034" cy="3325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2034" cy="332522"/>
            </a:xfrm>
            <a:custGeom>
              <a:avLst/>
              <a:gdLst/>
              <a:ahLst/>
              <a:cxnLst/>
              <a:rect l="l" t="t" r="r" b="b"/>
              <a:pathLst>
                <a:path w="2862034" h="332522">
                  <a:moveTo>
                    <a:pt x="23687" y="0"/>
                  </a:moveTo>
                  <a:lnTo>
                    <a:pt x="2838346" y="0"/>
                  </a:lnTo>
                  <a:cubicBezTo>
                    <a:pt x="2844629" y="0"/>
                    <a:pt x="2850654" y="2496"/>
                    <a:pt x="2855096" y="6938"/>
                  </a:cubicBezTo>
                  <a:cubicBezTo>
                    <a:pt x="2859538" y="11380"/>
                    <a:pt x="2862034" y="17405"/>
                    <a:pt x="2862034" y="23687"/>
                  </a:cubicBezTo>
                  <a:lnTo>
                    <a:pt x="2862034" y="308834"/>
                  </a:lnTo>
                  <a:cubicBezTo>
                    <a:pt x="2862034" y="315117"/>
                    <a:pt x="2859538" y="321142"/>
                    <a:pt x="2855096" y="325584"/>
                  </a:cubicBezTo>
                  <a:cubicBezTo>
                    <a:pt x="2850654" y="330026"/>
                    <a:pt x="2844629" y="332522"/>
                    <a:pt x="2838346" y="332522"/>
                  </a:cubicBezTo>
                  <a:lnTo>
                    <a:pt x="23687" y="332522"/>
                  </a:lnTo>
                  <a:cubicBezTo>
                    <a:pt x="17405" y="332522"/>
                    <a:pt x="11380" y="330026"/>
                    <a:pt x="6938" y="325584"/>
                  </a:cubicBezTo>
                  <a:cubicBezTo>
                    <a:pt x="2496" y="321142"/>
                    <a:pt x="0" y="315117"/>
                    <a:pt x="0" y="308834"/>
                  </a:cubicBezTo>
                  <a:lnTo>
                    <a:pt x="0" y="23687"/>
                  </a:lnTo>
                  <a:cubicBezTo>
                    <a:pt x="0" y="17405"/>
                    <a:pt x="2496" y="11380"/>
                    <a:pt x="6938" y="6938"/>
                  </a:cubicBezTo>
                  <a:cubicBezTo>
                    <a:pt x="11380" y="2496"/>
                    <a:pt x="17405" y="0"/>
                    <a:pt x="23687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62034" cy="370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10969" y="1557103"/>
            <a:ext cx="16229653" cy="122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0"/>
              </a:lnSpc>
            </a:pPr>
            <a:r>
              <a:rPr lang="en-US" sz="8768" b="1" spc="-87">
                <a:solidFill>
                  <a:srgbClr val="700064"/>
                </a:solidFill>
                <a:latin typeface="Lora Bold"/>
                <a:ea typeface="Lora Bold"/>
                <a:cs typeface="Lora Bold"/>
                <a:sym typeface="Lora Bold"/>
              </a:rPr>
              <a:t>4. Rend a lelke mindennek!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660412" y="4115924"/>
            <a:ext cx="5347362" cy="2378424"/>
            <a:chOff x="0" y="0"/>
            <a:chExt cx="1488584" cy="6620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88584" cy="662099"/>
            </a:xfrm>
            <a:custGeom>
              <a:avLst/>
              <a:gdLst/>
              <a:ahLst/>
              <a:cxnLst/>
              <a:rect l="l" t="t" r="r" b="b"/>
              <a:pathLst>
                <a:path w="1488584" h="662099">
                  <a:moveTo>
                    <a:pt x="73838" y="0"/>
                  </a:moveTo>
                  <a:lnTo>
                    <a:pt x="1414746" y="0"/>
                  </a:lnTo>
                  <a:cubicBezTo>
                    <a:pt x="1455526" y="0"/>
                    <a:pt x="1488584" y="33058"/>
                    <a:pt x="1488584" y="73838"/>
                  </a:cubicBezTo>
                  <a:lnTo>
                    <a:pt x="1488584" y="588261"/>
                  </a:lnTo>
                  <a:cubicBezTo>
                    <a:pt x="1488584" y="629041"/>
                    <a:pt x="1455526" y="662099"/>
                    <a:pt x="1414746" y="662099"/>
                  </a:cubicBezTo>
                  <a:lnTo>
                    <a:pt x="73838" y="662099"/>
                  </a:lnTo>
                  <a:cubicBezTo>
                    <a:pt x="33058" y="662099"/>
                    <a:pt x="0" y="629041"/>
                    <a:pt x="0" y="588261"/>
                  </a:cubicBezTo>
                  <a:lnTo>
                    <a:pt x="0" y="73838"/>
                  </a:lnTo>
                  <a:cubicBezTo>
                    <a:pt x="0" y="33058"/>
                    <a:pt x="33058" y="0"/>
                    <a:pt x="73838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88584" cy="70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921325" y="4271514"/>
            <a:ext cx="4825536" cy="2039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6"/>
              </a:lnSpc>
              <a:spcBef>
                <a:spcPct val="0"/>
              </a:spcBef>
            </a:pPr>
            <a:r>
              <a:rPr lang="en-US" sz="3650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Amint hazaérünk pakoljuk el a hűtést igénylő termékeket!</a:t>
            </a:r>
          </a:p>
        </p:txBody>
      </p:sp>
      <p:sp>
        <p:nvSpPr>
          <p:cNvPr id="12" name="Freeform 12"/>
          <p:cNvSpPr/>
          <p:nvPr/>
        </p:nvSpPr>
        <p:spPr>
          <a:xfrm>
            <a:off x="13175231" y="4330500"/>
            <a:ext cx="4125442" cy="4788657"/>
          </a:xfrm>
          <a:custGeom>
            <a:avLst/>
            <a:gdLst/>
            <a:ahLst/>
            <a:cxnLst/>
            <a:rect l="l" t="t" r="r" b="b"/>
            <a:pathLst>
              <a:path w="4125442" h="4788657">
                <a:moveTo>
                  <a:pt x="0" y="0"/>
                </a:moveTo>
                <a:lnTo>
                  <a:pt x="4125441" y="0"/>
                </a:lnTo>
                <a:lnTo>
                  <a:pt x="4125441" y="4788658"/>
                </a:lnTo>
                <a:lnTo>
                  <a:pt x="0" y="47886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1728" t="-11065" r="-2485" b="-6148"/>
            </a:stretch>
          </a:blipFill>
        </p:spPr>
      </p:sp>
      <p:grpSp>
        <p:nvGrpSpPr>
          <p:cNvPr id="13" name="Group 13"/>
          <p:cNvGrpSpPr/>
          <p:nvPr/>
        </p:nvGrpSpPr>
        <p:grpSpPr>
          <a:xfrm rot="3794806">
            <a:off x="13598250" y="5195125"/>
            <a:ext cx="272510" cy="27251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422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8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779133" y="7637554"/>
            <a:ext cx="272510" cy="27251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9248E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8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051644" y="6667235"/>
            <a:ext cx="272510" cy="27251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D963B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8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780788" y="8156029"/>
            <a:ext cx="272510" cy="27251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8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127442" y="7087242"/>
            <a:ext cx="272510" cy="27251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028C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8"/>
                </a:lnSpc>
              </a:pPr>
              <a:endParaRPr/>
            </a:p>
          </p:txBody>
        </p:sp>
      </p:grpSp>
      <p:sp>
        <p:nvSpPr>
          <p:cNvPr id="28" name="AutoShape 28"/>
          <p:cNvSpPr/>
          <p:nvPr/>
        </p:nvSpPr>
        <p:spPr>
          <a:xfrm flipH="1">
            <a:off x="13622475" y="7908742"/>
            <a:ext cx="273852" cy="1938596"/>
          </a:xfrm>
          <a:prstGeom prst="line">
            <a:avLst/>
          </a:prstGeom>
          <a:ln w="28575" cap="flat">
            <a:solidFill>
              <a:srgbClr val="99248E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29" name="Group 29"/>
          <p:cNvGrpSpPr/>
          <p:nvPr/>
        </p:nvGrpSpPr>
        <p:grpSpPr>
          <a:xfrm>
            <a:off x="13049989" y="3260883"/>
            <a:ext cx="2003309" cy="1009233"/>
            <a:chOff x="0" y="0"/>
            <a:chExt cx="2671078" cy="1345644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2392665" cy="1345644"/>
              <a:chOff x="0" y="0"/>
              <a:chExt cx="559138" cy="31446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559138" cy="314461"/>
              </a:xfrm>
              <a:custGeom>
                <a:avLst/>
                <a:gdLst/>
                <a:ahLst/>
                <a:cxnLst/>
                <a:rect l="l" t="t" r="r" b="b"/>
                <a:pathLst>
                  <a:path w="559138" h="314461">
                    <a:moveTo>
                      <a:pt x="157231" y="0"/>
                    </a:moveTo>
                    <a:lnTo>
                      <a:pt x="401907" y="0"/>
                    </a:lnTo>
                    <a:cubicBezTo>
                      <a:pt x="488743" y="0"/>
                      <a:pt x="559138" y="70395"/>
                      <a:pt x="559138" y="157231"/>
                    </a:cubicBezTo>
                    <a:lnTo>
                      <a:pt x="559138" y="157231"/>
                    </a:lnTo>
                    <a:cubicBezTo>
                      <a:pt x="559138" y="198931"/>
                      <a:pt x="542573" y="238923"/>
                      <a:pt x="513086" y="268410"/>
                    </a:cubicBezTo>
                    <a:cubicBezTo>
                      <a:pt x="483600" y="297896"/>
                      <a:pt x="443607" y="314461"/>
                      <a:pt x="401907" y="314461"/>
                    </a:cubicBezTo>
                    <a:lnTo>
                      <a:pt x="157231" y="314461"/>
                    </a:lnTo>
                    <a:cubicBezTo>
                      <a:pt x="115531" y="314461"/>
                      <a:pt x="75538" y="297896"/>
                      <a:pt x="46052" y="268410"/>
                    </a:cubicBezTo>
                    <a:cubicBezTo>
                      <a:pt x="16565" y="238923"/>
                      <a:pt x="0" y="198931"/>
                      <a:pt x="0" y="157231"/>
                    </a:cubicBezTo>
                    <a:lnTo>
                      <a:pt x="0" y="157231"/>
                    </a:lnTo>
                    <a:cubicBezTo>
                      <a:pt x="0" y="115531"/>
                      <a:pt x="16565" y="75538"/>
                      <a:pt x="46052" y="46052"/>
                    </a:cubicBezTo>
                    <a:cubicBezTo>
                      <a:pt x="75538" y="16565"/>
                      <a:pt x="115531" y="0"/>
                      <a:pt x="157231" y="0"/>
                    </a:cubicBezTo>
                    <a:close/>
                  </a:path>
                </a:pathLst>
              </a:custGeom>
              <a:solidFill>
                <a:srgbClr val="EF4222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66675"/>
                <a:ext cx="559138" cy="3811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8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31858" y="27604"/>
              <a:ext cx="2328949" cy="1268697"/>
              <a:chOff x="0" y="0"/>
              <a:chExt cx="544248" cy="29648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44248" cy="296480"/>
              </a:xfrm>
              <a:custGeom>
                <a:avLst/>
                <a:gdLst/>
                <a:ahLst/>
                <a:cxnLst/>
                <a:rect l="l" t="t" r="r" b="b"/>
                <a:pathLst>
                  <a:path w="544248" h="296480">
                    <a:moveTo>
                      <a:pt x="148240" y="0"/>
                    </a:moveTo>
                    <a:lnTo>
                      <a:pt x="396008" y="0"/>
                    </a:lnTo>
                    <a:cubicBezTo>
                      <a:pt x="435324" y="0"/>
                      <a:pt x="473030" y="15618"/>
                      <a:pt x="500830" y="43418"/>
                    </a:cubicBezTo>
                    <a:cubicBezTo>
                      <a:pt x="528630" y="71219"/>
                      <a:pt x="544248" y="108924"/>
                      <a:pt x="544248" y="148240"/>
                    </a:cubicBezTo>
                    <a:lnTo>
                      <a:pt x="544248" y="148240"/>
                    </a:lnTo>
                    <a:cubicBezTo>
                      <a:pt x="544248" y="187556"/>
                      <a:pt x="528630" y="225261"/>
                      <a:pt x="500830" y="253061"/>
                    </a:cubicBezTo>
                    <a:cubicBezTo>
                      <a:pt x="473030" y="280862"/>
                      <a:pt x="435324" y="296480"/>
                      <a:pt x="396008" y="296480"/>
                    </a:cubicBezTo>
                    <a:lnTo>
                      <a:pt x="148240" y="296480"/>
                    </a:lnTo>
                    <a:cubicBezTo>
                      <a:pt x="108924" y="296480"/>
                      <a:pt x="71219" y="280862"/>
                      <a:pt x="43418" y="253061"/>
                    </a:cubicBezTo>
                    <a:cubicBezTo>
                      <a:pt x="15618" y="225261"/>
                      <a:pt x="0" y="187556"/>
                      <a:pt x="0" y="148240"/>
                    </a:cubicBezTo>
                    <a:lnTo>
                      <a:pt x="0" y="148240"/>
                    </a:lnTo>
                    <a:cubicBezTo>
                      <a:pt x="0" y="108924"/>
                      <a:pt x="15618" y="71219"/>
                      <a:pt x="43418" y="43418"/>
                    </a:cubicBezTo>
                    <a:cubicBezTo>
                      <a:pt x="71219" y="15618"/>
                      <a:pt x="108924" y="0"/>
                      <a:pt x="14824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66675"/>
                <a:ext cx="544248" cy="3631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8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342129" y="244630"/>
              <a:ext cx="2328949" cy="834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42"/>
                </a:lnSpc>
              </a:pPr>
              <a:r>
                <a:rPr lang="en-US" sz="1380" b="1">
                  <a:solidFill>
                    <a:srgbClr val="EF422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FELSŐ POLC</a:t>
              </a:r>
            </a:p>
            <a:p>
              <a:pPr algn="l">
                <a:lnSpc>
                  <a:spcPts val="1642"/>
                </a:lnSpc>
              </a:pPr>
              <a:r>
                <a:rPr lang="en-US" sz="138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Maradékok, készételek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2887160" y="9035422"/>
            <a:ext cx="2100679" cy="1181430"/>
            <a:chOff x="0" y="0"/>
            <a:chExt cx="559138" cy="314461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559138" cy="314461"/>
            </a:xfrm>
            <a:custGeom>
              <a:avLst/>
              <a:gdLst/>
              <a:ahLst/>
              <a:cxnLst/>
              <a:rect l="l" t="t" r="r" b="b"/>
              <a:pathLst>
                <a:path w="559138" h="314461">
                  <a:moveTo>
                    <a:pt x="136361" y="0"/>
                  </a:moveTo>
                  <a:lnTo>
                    <a:pt x="422777" y="0"/>
                  </a:lnTo>
                  <a:cubicBezTo>
                    <a:pt x="458942" y="0"/>
                    <a:pt x="493626" y="14367"/>
                    <a:pt x="519199" y="39939"/>
                  </a:cubicBezTo>
                  <a:cubicBezTo>
                    <a:pt x="544771" y="65512"/>
                    <a:pt x="559138" y="100196"/>
                    <a:pt x="559138" y="136361"/>
                  </a:cubicBezTo>
                  <a:lnTo>
                    <a:pt x="559138" y="178100"/>
                  </a:lnTo>
                  <a:cubicBezTo>
                    <a:pt x="559138" y="214265"/>
                    <a:pt x="544771" y="248949"/>
                    <a:pt x="519199" y="274522"/>
                  </a:cubicBezTo>
                  <a:cubicBezTo>
                    <a:pt x="493626" y="300095"/>
                    <a:pt x="458942" y="314461"/>
                    <a:pt x="422777" y="314461"/>
                  </a:cubicBezTo>
                  <a:lnTo>
                    <a:pt x="136361" y="314461"/>
                  </a:lnTo>
                  <a:cubicBezTo>
                    <a:pt x="100196" y="314461"/>
                    <a:pt x="65512" y="300095"/>
                    <a:pt x="39939" y="274522"/>
                  </a:cubicBezTo>
                  <a:cubicBezTo>
                    <a:pt x="14367" y="248949"/>
                    <a:pt x="0" y="214265"/>
                    <a:pt x="0" y="178100"/>
                  </a:cubicBezTo>
                  <a:lnTo>
                    <a:pt x="0" y="136361"/>
                  </a:lnTo>
                  <a:cubicBezTo>
                    <a:pt x="0" y="100196"/>
                    <a:pt x="14367" y="65512"/>
                    <a:pt x="39939" y="39939"/>
                  </a:cubicBezTo>
                  <a:cubicBezTo>
                    <a:pt x="65512" y="14367"/>
                    <a:pt x="100196" y="0"/>
                    <a:pt x="136361" y="0"/>
                  </a:cubicBezTo>
                  <a:close/>
                </a:path>
              </a:pathLst>
            </a:custGeom>
            <a:solidFill>
              <a:srgbClr val="99248E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66675"/>
              <a:ext cx="559138" cy="381136"/>
            </a:xfrm>
            <a:prstGeom prst="rect">
              <a:avLst/>
            </a:prstGeom>
          </p:spPr>
          <p:txBody>
            <a:bodyPr lIns="59468" tIns="59468" rIns="59468" bIns="59468" rtlCol="0" anchor="ctr"/>
            <a:lstStyle/>
            <a:p>
              <a:pPr algn="ctr">
                <a:lnSpc>
                  <a:spcPts val="2267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2915131" y="9059657"/>
            <a:ext cx="2044738" cy="1113873"/>
            <a:chOff x="0" y="0"/>
            <a:chExt cx="544248" cy="29648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44248" cy="296480"/>
            </a:xfrm>
            <a:custGeom>
              <a:avLst/>
              <a:gdLst/>
              <a:ahLst/>
              <a:cxnLst/>
              <a:rect l="l" t="t" r="r" b="b"/>
              <a:pathLst>
                <a:path w="544248" h="296480">
                  <a:moveTo>
                    <a:pt x="140092" y="0"/>
                  </a:moveTo>
                  <a:lnTo>
                    <a:pt x="404157" y="0"/>
                  </a:lnTo>
                  <a:cubicBezTo>
                    <a:pt x="481527" y="0"/>
                    <a:pt x="544248" y="62721"/>
                    <a:pt x="544248" y="140092"/>
                  </a:cubicBezTo>
                  <a:lnTo>
                    <a:pt x="544248" y="156388"/>
                  </a:lnTo>
                  <a:cubicBezTo>
                    <a:pt x="544248" y="193543"/>
                    <a:pt x="529489" y="229176"/>
                    <a:pt x="503216" y="255448"/>
                  </a:cubicBezTo>
                  <a:cubicBezTo>
                    <a:pt x="476944" y="281720"/>
                    <a:pt x="441311" y="296480"/>
                    <a:pt x="404157" y="296480"/>
                  </a:cubicBezTo>
                  <a:lnTo>
                    <a:pt x="140092" y="296480"/>
                  </a:lnTo>
                  <a:cubicBezTo>
                    <a:pt x="62721" y="296480"/>
                    <a:pt x="0" y="233759"/>
                    <a:pt x="0" y="156388"/>
                  </a:cubicBezTo>
                  <a:lnTo>
                    <a:pt x="0" y="140092"/>
                  </a:lnTo>
                  <a:cubicBezTo>
                    <a:pt x="0" y="62721"/>
                    <a:pt x="62721" y="0"/>
                    <a:pt x="14009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66675"/>
              <a:ext cx="544248" cy="363155"/>
            </a:xfrm>
            <a:prstGeom prst="rect">
              <a:avLst/>
            </a:prstGeom>
          </p:spPr>
          <p:txBody>
            <a:bodyPr lIns="59468" tIns="59468" rIns="59468" bIns="59468" rtlCol="0" anchor="ctr"/>
            <a:lstStyle/>
            <a:p>
              <a:pPr algn="ctr">
                <a:lnSpc>
                  <a:spcPts val="2267"/>
                </a:lnSpc>
              </a:pPr>
              <a:endParaRPr/>
            </a:p>
          </p:txBody>
        </p:sp>
      </p:grpSp>
      <p:sp>
        <p:nvSpPr>
          <p:cNvPr id="43" name="AutoShape 43"/>
          <p:cNvSpPr/>
          <p:nvPr/>
        </p:nvSpPr>
        <p:spPr>
          <a:xfrm>
            <a:off x="16264950" y="7359746"/>
            <a:ext cx="12087" cy="1314867"/>
          </a:xfrm>
          <a:prstGeom prst="line">
            <a:avLst/>
          </a:prstGeom>
          <a:ln w="28575" cap="flat">
            <a:solidFill>
              <a:srgbClr val="ED028C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44" name="Group 44"/>
          <p:cNvGrpSpPr/>
          <p:nvPr/>
        </p:nvGrpSpPr>
        <p:grpSpPr>
          <a:xfrm>
            <a:off x="15379788" y="8653911"/>
            <a:ext cx="1794498" cy="1009233"/>
            <a:chOff x="0" y="0"/>
            <a:chExt cx="559138" cy="3144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559138" cy="314461"/>
            </a:xfrm>
            <a:custGeom>
              <a:avLst/>
              <a:gdLst/>
              <a:ahLst/>
              <a:cxnLst/>
              <a:rect l="l" t="t" r="r" b="b"/>
              <a:pathLst>
                <a:path w="559138" h="314461">
                  <a:moveTo>
                    <a:pt x="157231" y="0"/>
                  </a:moveTo>
                  <a:lnTo>
                    <a:pt x="401907" y="0"/>
                  </a:lnTo>
                  <a:cubicBezTo>
                    <a:pt x="488743" y="0"/>
                    <a:pt x="559138" y="70395"/>
                    <a:pt x="559138" y="157231"/>
                  </a:cubicBezTo>
                  <a:lnTo>
                    <a:pt x="559138" y="157231"/>
                  </a:lnTo>
                  <a:cubicBezTo>
                    <a:pt x="559138" y="198931"/>
                    <a:pt x="542573" y="238923"/>
                    <a:pt x="513086" y="268410"/>
                  </a:cubicBezTo>
                  <a:cubicBezTo>
                    <a:pt x="483600" y="297896"/>
                    <a:pt x="443607" y="314461"/>
                    <a:pt x="401907" y="314461"/>
                  </a:cubicBezTo>
                  <a:lnTo>
                    <a:pt x="157231" y="314461"/>
                  </a:lnTo>
                  <a:cubicBezTo>
                    <a:pt x="115531" y="314461"/>
                    <a:pt x="75538" y="297896"/>
                    <a:pt x="46052" y="268410"/>
                  </a:cubicBezTo>
                  <a:cubicBezTo>
                    <a:pt x="16565" y="238923"/>
                    <a:pt x="0" y="198931"/>
                    <a:pt x="0" y="157231"/>
                  </a:cubicBezTo>
                  <a:lnTo>
                    <a:pt x="0" y="157231"/>
                  </a:lnTo>
                  <a:cubicBezTo>
                    <a:pt x="0" y="115531"/>
                    <a:pt x="16565" y="75538"/>
                    <a:pt x="46052" y="46052"/>
                  </a:cubicBezTo>
                  <a:cubicBezTo>
                    <a:pt x="75538" y="16565"/>
                    <a:pt x="115531" y="0"/>
                    <a:pt x="157231" y="0"/>
                  </a:cubicBezTo>
                  <a:close/>
                </a:path>
              </a:pathLst>
            </a:custGeom>
            <a:solidFill>
              <a:srgbClr val="ED028C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66675"/>
              <a:ext cx="559138" cy="38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8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5403681" y="8674614"/>
            <a:ext cx="1746712" cy="951523"/>
            <a:chOff x="0" y="0"/>
            <a:chExt cx="544248" cy="29648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44248" cy="296480"/>
            </a:xfrm>
            <a:custGeom>
              <a:avLst/>
              <a:gdLst/>
              <a:ahLst/>
              <a:cxnLst/>
              <a:rect l="l" t="t" r="r" b="b"/>
              <a:pathLst>
                <a:path w="544248" h="296480">
                  <a:moveTo>
                    <a:pt x="148240" y="0"/>
                  </a:moveTo>
                  <a:lnTo>
                    <a:pt x="396008" y="0"/>
                  </a:lnTo>
                  <a:cubicBezTo>
                    <a:pt x="435324" y="0"/>
                    <a:pt x="473030" y="15618"/>
                    <a:pt x="500830" y="43418"/>
                  </a:cubicBezTo>
                  <a:cubicBezTo>
                    <a:pt x="528630" y="71219"/>
                    <a:pt x="544248" y="108924"/>
                    <a:pt x="544248" y="148240"/>
                  </a:cubicBezTo>
                  <a:lnTo>
                    <a:pt x="544248" y="148240"/>
                  </a:lnTo>
                  <a:cubicBezTo>
                    <a:pt x="544248" y="187556"/>
                    <a:pt x="528630" y="225261"/>
                    <a:pt x="500830" y="253061"/>
                  </a:cubicBezTo>
                  <a:cubicBezTo>
                    <a:pt x="473030" y="280862"/>
                    <a:pt x="435324" y="296480"/>
                    <a:pt x="396008" y="296480"/>
                  </a:cubicBezTo>
                  <a:lnTo>
                    <a:pt x="148240" y="296480"/>
                  </a:lnTo>
                  <a:cubicBezTo>
                    <a:pt x="108924" y="296480"/>
                    <a:pt x="71219" y="280862"/>
                    <a:pt x="43418" y="253061"/>
                  </a:cubicBezTo>
                  <a:cubicBezTo>
                    <a:pt x="15618" y="225261"/>
                    <a:pt x="0" y="187556"/>
                    <a:pt x="0" y="148240"/>
                  </a:cubicBezTo>
                  <a:lnTo>
                    <a:pt x="0" y="148240"/>
                  </a:lnTo>
                  <a:cubicBezTo>
                    <a:pt x="0" y="108924"/>
                    <a:pt x="15618" y="71219"/>
                    <a:pt x="43418" y="43418"/>
                  </a:cubicBezTo>
                  <a:cubicBezTo>
                    <a:pt x="71219" y="15618"/>
                    <a:pt x="108924" y="0"/>
                    <a:pt x="14824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66675"/>
              <a:ext cx="544248" cy="363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8"/>
                </a:lnSpc>
              </a:pPr>
              <a:endParaRPr/>
            </a:p>
          </p:txBody>
        </p:sp>
      </p:grpSp>
      <p:sp>
        <p:nvSpPr>
          <p:cNvPr id="50" name="AutoShape 50"/>
          <p:cNvSpPr/>
          <p:nvPr/>
        </p:nvSpPr>
        <p:spPr>
          <a:xfrm flipH="1">
            <a:off x="14188639" y="5028418"/>
            <a:ext cx="8900" cy="1638819"/>
          </a:xfrm>
          <a:prstGeom prst="line">
            <a:avLst/>
          </a:prstGeom>
          <a:ln w="28575" cap="flat">
            <a:solidFill>
              <a:srgbClr val="1D963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51" name="Group 51"/>
          <p:cNvGrpSpPr/>
          <p:nvPr/>
        </p:nvGrpSpPr>
        <p:grpSpPr>
          <a:xfrm>
            <a:off x="15419034" y="3436736"/>
            <a:ext cx="1794498" cy="1009233"/>
            <a:chOff x="0" y="0"/>
            <a:chExt cx="559138" cy="314461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559138" cy="314461"/>
            </a:xfrm>
            <a:custGeom>
              <a:avLst/>
              <a:gdLst/>
              <a:ahLst/>
              <a:cxnLst/>
              <a:rect l="l" t="t" r="r" b="b"/>
              <a:pathLst>
                <a:path w="559138" h="314461">
                  <a:moveTo>
                    <a:pt x="157231" y="0"/>
                  </a:moveTo>
                  <a:lnTo>
                    <a:pt x="401907" y="0"/>
                  </a:lnTo>
                  <a:cubicBezTo>
                    <a:pt x="488743" y="0"/>
                    <a:pt x="559138" y="70395"/>
                    <a:pt x="559138" y="157231"/>
                  </a:cubicBezTo>
                  <a:lnTo>
                    <a:pt x="559138" y="157231"/>
                  </a:lnTo>
                  <a:cubicBezTo>
                    <a:pt x="559138" y="198931"/>
                    <a:pt x="542573" y="238923"/>
                    <a:pt x="513086" y="268410"/>
                  </a:cubicBezTo>
                  <a:cubicBezTo>
                    <a:pt x="483600" y="297896"/>
                    <a:pt x="443607" y="314461"/>
                    <a:pt x="401907" y="314461"/>
                  </a:cubicBezTo>
                  <a:lnTo>
                    <a:pt x="157231" y="314461"/>
                  </a:lnTo>
                  <a:cubicBezTo>
                    <a:pt x="115531" y="314461"/>
                    <a:pt x="75538" y="297896"/>
                    <a:pt x="46052" y="268410"/>
                  </a:cubicBezTo>
                  <a:cubicBezTo>
                    <a:pt x="16565" y="238923"/>
                    <a:pt x="0" y="198931"/>
                    <a:pt x="0" y="157231"/>
                  </a:cubicBezTo>
                  <a:lnTo>
                    <a:pt x="0" y="157231"/>
                  </a:lnTo>
                  <a:cubicBezTo>
                    <a:pt x="0" y="115531"/>
                    <a:pt x="16565" y="75538"/>
                    <a:pt x="46052" y="46052"/>
                  </a:cubicBezTo>
                  <a:cubicBezTo>
                    <a:pt x="75538" y="16565"/>
                    <a:pt x="115531" y="0"/>
                    <a:pt x="157231" y="0"/>
                  </a:cubicBezTo>
                  <a:close/>
                </a:path>
              </a:pathLst>
            </a:custGeom>
            <a:solidFill>
              <a:srgbClr val="1D963B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66675"/>
              <a:ext cx="559138" cy="38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8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5442927" y="3457439"/>
            <a:ext cx="1746712" cy="951523"/>
            <a:chOff x="0" y="0"/>
            <a:chExt cx="544248" cy="29648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544248" cy="296480"/>
            </a:xfrm>
            <a:custGeom>
              <a:avLst/>
              <a:gdLst/>
              <a:ahLst/>
              <a:cxnLst/>
              <a:rect l="l" t="t" r="r" b="b"/>
              <a:pathLst>
                <a:path w="544248" h="296480">
                  <a:moveTo>
                    <a:pt x="148240" y="0"/>
                  </a:moveTo>
                  <a:lnTo>
                    <a:pt x="396008" y="0"/>
                  </a:lnTo>
                  <a:cubicBezTo>
                    <a:pt x="435324" y="0"/>
                    <a:pt x="473030" y="15618"/>
                    <a:pt x="500830" y="43418"/>
                  </a:cubicBezTo>
                  <a:cubicBezTo>
                    <a:pt x="528630" y="71219"/>
                    <a:pt x="544248" y="108924"/>
                    <a:pt x="544248" y="148240"/>
                  </a:cubicBezTo>
                  <a:lnTo>
                    <a:pt x="544248" y="148240"/>
                  </a:lnTo>
                  <a:cubicBezTo>
                    <a:pt x="544248" y="187556"/>
                    <a:pt x="528630" y="225261"/>
                    <a:pt x="500830" y="253061"/>
                  </a:cubicBezTo>
                  <a:cubicBezTo>
                    <a:pt x="473030" y="280862"/>
                    <a:pt x="435324" y="296480"/>
                    <a:pt x="396008" y="296480"/>
                  </a:cubicBezTo>
                  <a:lnTo>
                    <a:pt x="148240" y="296480"/>
                  </a:lnTo>
                  <a:cubicBezTo>
                    <a:pt x="108924" y="296480"/>
                    <a:pt x="71219" y="280862"/>
                    <a:pt x="43418" y="253061"/>
                  </a:cubicBezTo>
                  <a:cubicBezTo>
                    <a:pt x="15618" y="225261"/>
                    <a:pt x="0" y="187556"/>
                    <a:pt x="0" y="148240"/>
                  </a:cubicBezTo>
                  <a:lnTo>
                    <a:pt x="0" y="148240"/>
                  </a:lnTo>
                  <a:cubicBezTo>
                    <a:pt x="0" y="108924"/>
                    <a:pt x="15618" y="71219"/>
                    <a:pt x="43418" y="43418"/>
                  </a:cubicBezTo>
                  <a:cubicBezTo>
                    <a:pt x="71219" y="15618"/>
                    <a:pt x="108924" y="0"/>
                    <a:pt x="14824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0" y="-66675"/>
              <a:ext cx="544248" cy="363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8"/>
                </a:lnSpc>
              </a:pPr>
              <a:endParaRPr/>
            </a:p>
          </p:txBody>
        </p:sp>
      </p:grpSp>
      <p:sp>
        <p:nvSpPr>
          <p:cNvPr id="57" name="AutoShape 57"/>
          <p:cNvSpPr/>
          <p:nvPr/>
        </p:nvSpPr>
        <p:spPr>
          <a:xfrm flipH="1">
            <a:off x="14197538" y="3941352"/>
            <a:ext cx="1221496" cy="1087066"/>
          </a:xfrm>
          <a:prstGeom prst="line">
            <a:avLst/>
          </a:prstGeom>
          <a:ln w="28575" cap="flat">
            <a:solidFill>
              <a:srgbClr val="1D963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8" name="AutoShape 58"/>
          <p:cNvSpPr/>
          <p:nvPr/>
        </p:nvSpPr>
        <p:spPr>
          <a:xfrm flipH="1">
            <a:off x="14917043" y="5680478"/>
            <a:ext cx="50762" cy="2475551"/>
          </a:xfrm>
          <a:prstGeom prst="line">
            <a:avLst/>
          </a:prstGeom>
          <a:ln w="28575" cap="flat">
            <a:solidFill>
              <a:srgbClr val="FFDE59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59" name="Group 59"/>
          <p:cNvGrpSpPr/>
          <p:nvPr/>
        </p:nvGrpSpPr>
        <p:grpSpPr>
          <a:xfrm>
            <a:off x="15403681" y="4655785"/>
            <a:ext cx="1794498" cy="1009233"/>
            <a:chOff x="0" y="0"/>
            <a:chExt cx="559138" cy="3144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559138" cy="314461"/>
            </a:xfrm>
            <a:custGeom>
              <a:avLst/>
              <a:gdLst/>
              <a:ahLst/>
              <a:cxnLst/>
              <a:rect l="l" t="t" r="r" b="b"/>
              <a:pathLst>
                <a:path w="559138" h="314461">
                  <a:moveTo>
                    <a:pt x="157231" y="0"/>
                  </a:moveTo>
                  <a:lnTo>
                    <a:pt x="401907" y="0"/>
                  </a:lnTo>
                  <a:cubicBezTo>
                    <a:pt x="488743" y="0"/>
                    <a:pt x="559138" y="70395"/>
                    <a:pt x="559138" y="157231"/>
                  </a:cubicBezTo>
                  <a:lnTo>
                    <a:pt x="559138" y="157231"/>
                  </a:lnTo>
                  <a:cubicBezTo>
                    <a:pt x="559138" y="198931"/>
                    <a:pt x="542573" y="238923"/>
                    <a:pt x="513086" y="268410"/>
                  </a:cubicBezTo>
                  <a:cubicBezTo>
                    <a:pt x="483600" y="297896"/>
                    <a:pt x="443607" y="314461"/>
                    <a:pt x="401907" y="314461"/>
                  </a:cubicBezTo>
                  <a:lnTo>
                    <a:pt x="157231" y="314461"/>
                  </a:lnTo>
                  <a:cubicBezTo>
                    <a:pt x="115531" y="314461"/>
                    <a:pt x="75538" y="297896"/>
                    <a:pt x="46052" y="268410"/>
                  </a:cubicBezTo>
                  <a:cubicBezTo>
                    <a:pt x="16565" y="238923"/>
                    <a:pt x="0" y="198931"/>
                    <a:pt x="0" y="157231"/>
                  </a:cubicBezTo>
                  <a:lnTo>
                    <a:pt x="0" y="157231"/>
                  </a:lnTo>
                  <a:cubicBezTo>
                    <a:pt x="0" y="115531"/>
                    <a:pt x="16565" y="75538"/>
                    <a:pt x="46052" y="46052"/>
                  </a:cubicBezTo>
                  <a:cubicBezTo>
                    <a:pt x="75538" y="16565"/>
                    <a:pt x="115531" y="0"/>
                    <a:pt x="15723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0" y="-66675"/>
              <a:ext cx="559138" cy="38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8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432952" y="4684640"/>
            <a:ext cx="1746712" cy="951523"/>
            <a:chOff x="0" y="0"/>
            <a:chExt cx="544248" cy="29648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544248" cy="296480"/>
            </a:xfrm>
            <a:custGeom>
              <a:avLst/>
              <a:gdLst/>
              <a:ahLst/>
              <a:cxnLst/>
              <a:rect l="l" t="t" r="r" b="b"/>
              <a:pathLst>
                <a:path w="544248" h="296480">
                  <a:moveTo>
                    <a:pt x="148240" y="0"/>
                  </a:moveTo>
                  <a:lnTo>
                    <a:pt x="396008" y="0"/>
                  </a:lnTo>
                  <a:cubicBezTo>
                    <a:pt x="435324" y="0"/>
                    <a:pt x="473030" y="15618"/>
                    <a:pt x="500830" y="43418"/>
                  </a:cubicBezTo>
                  <a:cubicBezTo>
                    <a:pt x="528630" y="71219"/>
                    <a:pt x="544248" y="108924"/>
                    <a:pt x="544248" y="148240"/>
                  </a:cubicBezTo>
                  <a:lnTo>
                    <a:pt x="544248" y="148240"/>
                  </a:lnTo>
                  <a:cubicBezTo>
                    <a:pt x="544248" y="187556"/>
                    <a:pt x="528630" y="225261"/>
                    <a:pt x="500830" y="253061"/>
                  </a:cubicBezTo>
                  <a:cubicBezTo>
                    <a:pt x="473030" y="280862"/>
                    <a:pt x="435324" y="296480"/>
                    <a:pt x="396008" y="296480"/>
                  </a:cubicBezTo>
                  <a:lnTo>
                    <a:pt x="148240" y="296480"/>
                  </a:lnTo>
                  <a:cubicBezTo>
                    <a:pt x="108924" y="296480"/>
                    <a:pt x="71219" y="280862"/>
                    <a:pt x="43418" y="253061"/>
                  </a:cubicBezTo>
                  <a:cubicBezTo>
                    <a:pt x="15618" y="225261"/>
                    <a:pt x="0" y="187556"/>
                    <a:pt x="0" y="148240"/>
                  </a:cubicBezTo>
                  <a:lnTo>
                    <a:pt x="0" y="148240"/>
                  </a:lnTo>
                  <a:cubicBezTo>
                    <a:pt x="0" y="108924"/>
                    <a:pt x="15618" y="71219"/>
                    <a:pt x="43418" y="43418"/>
                  </a:cubicBezTo>
                  <a:cubicBezTo>
                    <a:pt x="71219" y="15618"/>
                    <a:pt x="108924" y="0"/>
                    <a:pt x="14824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0" y="-66675"/>
              <a:ext cx="544248" cy="363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8"/>
                </a:lnSpc>
              </a:pPr>
              <a:endParaRPr/>
            </a:p>
          </p:txBody>
        </p:sp>
      </p:grpSp>
      <p:sp>
        <p:nvSpPr>
          <p:cNvPr id="65" name="AutoShape 65"/>
          <p:cNvSpPr/>
          <p:nvPr/>
        </p:nvSpPr>
        <p:spPr>
          <a:xfrm flipH="1">
            <a:off x="14962604" y="5160401"/>
            <a:ext cx="470348" cy="515542"/>
          </a:xfrm>
          <a:prstGeom prst="line">
            <a:avLst/>
          </a:prstGeom>
          <a:ln w="28575" cap="flat">
            <a:solidFill>
              <a:srgbClr val="FFDE59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6" name="TextBox 66"/>
          <p:cNvSpPr txBox="1"/>
          <p:nvPr/>
        </p:nvSpPr>
        <p:spPr>
          <a:xfrm>
            <a:off x="13175231" y="9104516"/>
            <a:ext cx="1762200" cy="1034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14"/>
              </a:lnSpc>
            </a:pPr>
            <a:r>
              <a:rPr lang="en-US" sz="1356" b="1">
                <a:solidFill>
                  <a:srgbClr val="99248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ALSÓ POLC</a:t>
            </a:r>
          </a:p>
          <a:p>
            <a:pPr algn="l">
              <a:lnSpc>
                <a:spcPts val="1614"/>
              </a:lnSpc>
            </a:pPr>
            <a:r>
              <a:rPr lang="en-US" sz="135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Nyers hús, hal és tojások </a:t>
            </a:r>
          </a:p>
          <a:p>
            <a:pPr algn="l">
              <a:lnSpc>
                <a:spcPts val="1614"/>
              </a:lnSpc>
            </a:pPr>
            <a:r>
              <a:rPr lang="en-US" sz="135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(fedett dobozban, becsomagolva)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5636385" y="8741496"/>
            <a:ext cx="1746712" cy="834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42"/>
              </a:lnSpc>
            </a:pPr>
            <a:r>
              <a:rPr lang="en-US" sz="1380" b="1">
                <a:solidFill>
                  <a:srgbClr val="ED028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AJTÓ</a:t>
            </a:r>
          </a:p>
          <a:p>
            <a:pPr algn="l">
              <a:lnSpc>
                <a:spcPts val="1642"/>
              </a:lnSpc>
            </a:pPr>
            <a:r>
              <a:rPr lang="en-US" sz="138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Tej, salátaöntet, gyümölcslevek és szószok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5721849" y="3608112"/>
            <a:ext cx="1412169" cy="62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42"/>
              </a:lnSpc>
            </a:pPr>
            <a:r>
              <a:rPr lang="en-US" sz="1380" b="1">
                <a:solidFill>
                  <a:srgbClr val="29A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KÖZÉPSŐ POLC</a:t>
            </a:r>
          </a:p>
          <a:p>
            <a:pPr algn="l">
              <a:lnSpc>
                <a:spcPts val="1642"/>
              </a:lnSpc>
            </a:pPr>
            <a:r>
              <a:rPr lang="en-US" sz="138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Sajtok, felvágottak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5713463" y="4847409"/>
            <a:ext cx="1746712" cy="60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42"/>
              </a:lnSpc>
            </a:pPr>
            <a:r>
              <a:rPr lang="en-US" sz="1380" b="1">
                <a:solidFill>
                  <a:srgbClr val="FFBD5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FIÓKOK</a:t>
            </a:r>
          </a:p>
          <a:p>
            <a:pPr algn="l">
              <a:lnSpc>
                <a:spcPts val="1642"/>
              </a:lnSpc>
            </a:pPr>
            <a:r>
              <a:rPr lang="en-US" sz="138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Zöldségek, gyümölcsök</a:t>
            </a:r>
          </a:p>
        </p:txBody>
      </p:sp>
      <p:sp>
        <p:nvSpPr>
          <p:cNvPr id="70" name="AutoShape 70"/>
          <p:cNvSpPr/>
          <p:nvPr/>
        </p:nvSpPr>
        <p:spPr>
          <a:xfrm flipH="1">
            <a:off x="13761553" y="4270116"/>
            <a:ext cx="187891" cy="927714"/>
          </a:xfrm>
          <a:prstGeom prst="line">
            <a:avLst/>
          </a:prstGeom>
          <a:ln w="28575" cap="flat">
            <a:solidFill>
              <a:srgbClr val="EF4222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1" name="Group 71"/>
          <p:cNvGrpSpPr/>
          <p:nvPr/>
        </p:nvGrpSpPr>
        <p:grpSpPr>
          <a:xfrm>
            <a:off x="834711" y="3702647"/>
            <a:ext cx="5612944" cy="3237098"/>
            <a:chOff x="0" y="0"/>
            <a:chExt cx="7483926" cy="4316131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1649307" cy="4316131"/>
            </a:xfrm>
            <a:custGeom>
              <a:avLst/>
              <a:gdLst/>
              <a:ahLst/>
              <a:cxnLst/>
              <a:rect l="l" t="t" r="r" b="b"/>
              <a:pathLst>
                <a:path w="1649307" h="4316131">
                  <a:moveTo>
                    <a:pt x="0" y="0"/>
                  </a:moveTo>
                  <a:lnTo>
                    <a:pt x="1649307" y="0"/>
                  </a:lnTo>
                  <a:lnTo>
                    <a:pt x="1649307" y="4316131"/>
                  </a:lnTo>
                  <a:lnTo>
                    <a:pt x="0" y="4316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73" name="TextBox 73"/>
            <p:cNvSpPr txBox="1"/>
            <p:nvPr/>
          </p:nvSpPr>
          <p:spPr>
            <a:xfrm>
              <a:off x="1941287" y="1693456"/>
              <a:ext cx="4786988" cy="441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606"/>
                </a:lnSpc>
                <a:spcBef>
                  <a:spcPct val="0"/>
                </a:spcBef>
              </a:pPr>
              <a:r>
                <a:rPr lang="en-US" sz="2171" b="1">
                  <a:solidFill>
                    <a:srgbClr val="78962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0 °C - 5 °C optimális hűtés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1941287" y="810823"/>
              <a:ext cx="3532949" cy="441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606"/>
                </a:lnSpc>
                <a:spcBef>
                  <a:spcPct val="0"/>
                </a:spcBef>
              </a:pPr>
              <a:r>
                <a:rPr lang="en-US" sz="2171" b="1">
                  <a:solidFill>
                    <a:srgbClr val="EE060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 °C &lt; romlás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1941287" y="2569560"/>
              <a:ext cx="3532949" cy="441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606"/>
                </a:lnSpc>
                <a:spcBef>
                  <a:spcPct val="0"/>
                </a:spcBef>
              </a:pPr>
              <a:r>
                <a:rPr lang="en-US" sz="2171" b="1">
                  <a:solidFill>
                    <a:srgbClr val="8950F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&lt; 0 °C fagyás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1941287" y="3452193"/>
              <a:ext cx="5542639" cy="441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606"/>
                </a:lnSpc>
                <a:spcBef>
                  <a:spcPct val="0"/>
                </a:spcBef>
              </a:pPr>
              <a:r>
                <a:rPr lang="en-US" sz="2171" b="1">
                  <a:solidFill>
                    <a:srgbClr val="0085C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-18 °C optimális fagyasztás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6660412" y="6955311"/>
            <a:ext cx="5347362" cy="2378424"/>
            <a:chOff x="0" y="0"/>
            <a:chExt cx="1488584" cy="662099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1488584" cy="662099"/>
            </a:xfrm>
            <a:custGeom>
              <a:avLst/>
              <a:gdLst/>
              <a:ahLst/>
              <a:cxnLst/>
              <a:rect l="l" t="t" r="r" b="b"/>
              <a:pathLst>
                <a:path w="1488584" h="662099">
                  <a:moveTo>
                    <a:pt x="73838" y="0"/>
                  </a:moveTo>
                  <a:lnTo>
                    <a:pt x="1414746" y="0"/>
                  </a:lnTo>
                  <a:cubicBezTo>
                    <a:pt x="1455526" y="0"/>
                    <a:pt x="1488584" y="33058"/>
                    <a:pt x="1488584" y="73838"/>
                  </a:cubicBezTo>
                  <a:lnTo>
                    <a:pt x="1488584" y="588261"/>
                  </a:lnTo>
                  <a:cubicBezTo>
                    <a:pt x="1488584" y="629041"/>
                    <a:pt x="1455526" y="662099"/>
                    <a:pt x="1414746" y="662099"/>
                  </a:cubicBezTo>
                  <a:lnTo>
                    <a:pt x="73838" y="662099"/>
                  </a:lnTo>
                  <a:cubicBezTo>
                    <a:pt x="33058" y="662099"/>
                    <a:pt x="0" y="629041"/>
                    <a:pt x="0" y="588261"/>
                  </a:cubicBezTo>
                  <a:lnTo>
                    <a:pt x="0" y="73838"/>
                  </a:lnTo>
                  <a:cubicBezTo>
                    <a:pt x="0" y="33058"/>
                    <a:pt x="33058" y="0"/>
                    <a:pt x="73838" y="0"/>
                  </a:cubicBezTo>
                  <a:close/>
                </a:path>
              </a:pathLst>
            </a:custGeom>
            <a:solidFill>
              <a:srgbClr val="FFCC00">
                <a:alpha val="5098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79" name="TextBox 79"/>
            <p:cNvSpPr txBox="1"/>
            <p:nvPr/>
          </p:nvSpPr>
          <p:spPr>
            <a:xfrm>
              <a:off x="0" y="-38100"/>
              <a:ext cx="1488584" cy="70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6752216" y="7123795"/>
            <a:ext cx="5163755" cy="1927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3"/>
              </a:lnSpc>
              <a:spcBef>
                <a:spcPct val="0"/>
              </a:spcBef>
            </a:pPr>
            <a:r>
              <a:rPr lang="en-US" sz="3408">
                <a:solidFill>
                  <a:srgbClr val="671769"/>
                </a:solidFill>
                <a:latin typeface="Abhaya Libre"/>
                <a:ea typeface="Abhaya Libre"/>
                <a:cs typeface="Abhaya Libre"/>
                <a:sym typeface="Abhaya Libre"/>
              </a:rPr>
              <a:t>Figyeljünk a hűtőszekrény hőmérsékletére, az optimális 0-5°C között van!</a:t>
            </a:r>
          </a:p>
        </p:txBody>
      </p:sp>
      <p:grpSp>
        <p:nvGrpSpPr>
          <p:cNvPr id="81" name="Group 81"/>
          <p:cNvGrpSpPr>
            <a:grpSpLocks noChangeAspect="1"/>
          </p:cNvGrpSpPr>
          <p:nvPr/>
        </p:nvGrpSpPr>
        <p:grpSpPr>
          <a:xfrm rot="-332478">
            <a:off x="2608594" y="7353625"/>
            <a:ext cx="2263557" cy="3136678"/>
            <a:chOff x="0" y="0"/>
            <a:chExt cx="4734560" cy="6560820"/>
          </a:xfrm>
        </p:grpSpPr>
        <p:sp>
          <p:nvSpPr>
            <p:cNvPr id="82" name="Freeform 82"/>
            <p:cNvSpPr/>
            <p:nvPr/>
          </p:nvSpPr>
          <p:spPr>
            <a:xfrm>
              <a:off x="36830" y="50800"/>
              <a:ext cx="4645660" cy="6473190"/>
            </a:xfrm>
            <a:custGeom>
              <a:avLst/>
              <a:gdLst/>
              <a:ahLst/>
              <a:cxnLst/>
              <a:rect l="l" t="t" r="r" b="b"/>
              <a:pathLst>
                <a:path w="4645660" h="647319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83" name="Freeform 83"/>
            <p:cNvSpPr/>
            <p:nvPr/>
          </p:nvSpPr>
          <p:spPr>
            <a:xfrm>
              <a:off x="0" y="16511"/>
              <a:ext cx="4716780" cy="6544310"/>
            </a:xfrm>
            <a:custGeom>
              <a:avLst/>
              <a:gdLst/>
              <a:ahLst/>
              <a:cxnLst/>
              <a:rect l="l" t="t" r="r" b="b"/>
              <a:pathLst>
                <a:path w="4716780" h="654431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E9E8E9"/>
            </a:solidFill>
          </p:spPr>
        </p:sp>
        <p:sp>
          <p:nvSpPr>
            <p:cNvPr id="84" name="Freeform 84"/>
            <p:cNvSpPr/>
            <p:nvPr/>
          </p:nvSpPr>
          <p:spPr>
            <a:xfrm>
              <a:off x="256540" y="265430"/>
              <a:ext cx="4207510" cy="6043930"/>
            </a:xfrm>
            <a:custGeom>
              <a:avLst/>
              <a:gdLst/>
              <a:ahLst/>
              <a:cxnLst/>
              <a:rect l="l" t="t" r="r" b="b"/>
              <a:pathLst>
                <a:path w="4207510" h="6043930">
                  <a:moveTo>
                    <a:pt x="4206240" y="5942330"/>
                  </a:moveTo>
                  <a:cubicBezTo>
                    <a:pt x="4206240" y="5998210"/>
                    <a:pt x="4160520" y="6043930"/>
                    <a:pt x="4104640" y="6043930"/>
                  </a:cubicBezTo>
                  <a:lnTo>
                    <a:pt x="101600" y="6043930"/>
                  </a:lnTo>
                  <a:cubicBezTo>
                    <a:pt x="45720" y="6043930"/>
                    <a:pt x="0" y="5998210"/>
                    <a:pt x="0" y="594233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4105910" y="0"/>
                  </a:lnTo>
                  <a:cubicBezTo>
                    <a:pt x="4161790" y="0"/>
                    <a:pt x="4207510" y="45720"/>
                    <a:pt x="4207510" y="101600"/>
                  </a:cubicBezTo>
                  <a:lnTo>
                    <a:pt x="4207510" y="5942330"/>
                  </a:lnTo>
                  <a:close/>
                </a:path>
              </a:pathLst>
            </a:custGeom>
            <a:blipFill>
              <a:blip r:embed="rId6"/>
              <a:stretch>
                <a:fillRect l="-667" r="-667"/>
              </a:stretch>
            </a:blipFill>
          </p:spPr>
        </p:sp>
        <p:sp>
          <p:nvSpPr>
            <p:cNvPr id="85" name="Freeform 85"/>
            <p:cNvSpPr/>
            <p:nvPr/>
          </p:nvSpPr>
          <p:spPr>
            <a:xfrm>
              <a:off x="1951378" y="120589"/>
              <a:ext cx="79963" cy="76322"/>
            </a:xfrm>
            <a:custGeom>
              <a:avLst/>
              <a:gdLst/>
              <a:ahLst/>
              <a:cxnLst/>
              <a:rect l="l" t="t" r="r" b="b"/>
              <a:pathLst>
                <a:path w="79963" h="76322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86" name="Freeform 86"/>
            <p:cNvSpPr/>
            <p:nvPr/>
          </p:nvSpPr>
          <p:spPr>
            <a:xfrm>
              <a:off x="2119473" y="104052"/>
              <a:ext cx="114614" cy="109395"/>
            </a:xfrm>
            <a:custGeom>
              <a:avLst/>
              <a:gdLst/>
              <a:ahLst/>
              <a:cxnLst/>
              <a:rect l="l" t="t" r="r" b="b"/>
              <a:pathLst>
                <a:path w="114614" h="109395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87" name="Freeform 87"/>
            <p:cNvSpPr/>
            <p:nvPr/>
          </p:nvSpPr>
          <p:spPr>
            <a:xfrm>
              <a:off x="2328944" y="128221"/>
              <a:ext cx="63971" cy="61058"/>
            </a:xfrm>
            <a:custGeom>
              <a:avLst/>
              <a:gdLst/>
              <a:ahLst/>
              <a:cxnLst/>
              <a:rect l="l" t="t" r="r" b="b"/>
              <a:pathLst>
                <a:path w="63971" h="61058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88" name="Freeform 88"/>
            <p:cNvSpPr/>
            <p:nvPr/>
          </p:nvSpPr>
          <p:spPr>
            <a:xfrm>
              <a:off x="2346270" y="144758"/>
              <a:ext cx="29320" cy="27985"/>
            </a:xfrm>
            <a:custGeom>
              <a:avLst/>
              <a:gdLst/>
              <a:ahLst/>
              <a:cxnLst/>
              <a:rect l="l" t="t" r="r" b="b"/>
              <a:pathLst>
                <a:path w="29320" h="27985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</p:sp>
        <p:sp>
          <p:nvSpPr>
            <p:cNvPr id="89" name="Freeform 89"/>
            <p:cNvSpPr/>
            <p:nvPr/>
          </p:nvSpPr>
          <p:spPr>
            <a:xfrm>
              <a:off x="2344044" y="144768"/>
              <a:ext cx="15993" cy="15264"/>
            </a:xfrm>
            <a:custGeom>
              <a:avLst/>
              <a:gdLst/>
              <a:ahLst/>
              <a:cxnLst/>
              <a:rect l="l" t="t" r="r" b="b"/>
              <a:pathLst>
                <a:path w="15993" h="15264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90" name="Freeform 90"/>
            <p:cNvSpPr/>
            <p:nvPr/>
          </p:nvSpPr>
          <p:spPr>
            <a:xfrm>
              <a:off x="4716780" y="53467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BCBCBB"/>
            </a:solidFill>
          </p:spPr>
        </p:sp>
        <p:sp>
          <p:nvSpPr>
            <p:cNvPr id="91" name="Freeform 91"/>
            <p:cNvSpPr/>
            <p:nvPr/>
          </p:nvSpPr>
          <p:spPr>
            <a:xfrm>
              <a:off x="4716780" y="86106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BCBCBB"/>
            </a:solidFill>
          </p:spPr>
        </p:sp>
        <p:sp>
          <p:nvSpPr>
            <p:cNvPr id="92" name="Freeform 92"/>
            <p:cNvSpPr/>
            <p:nvPr/>
          </p:nvSpPr>
          <p:spPr>
            <a:xfrm>
              <a:off x="4064000" y="-2540"/>
              <a:ext cx="320040" cy="19050"/>
            </a:xfrm>
            <a:custGeom>
              <a:avLst/>
              <a:gdLst/>
              <a:ahLst/>
              <a:cxnLst/>
              <a:rect l="l" t="t" r="r" b="b"/>
              <a:pathLst>
                <a:path w="320040" h="1905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BCBCBB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1761</Words>
  <Application>Microsoft Office PowerPoint</Application>
  <PresentationFormat>Egyéni</PresentationFormat>
  <Paragraphs>223</Paragraphs>
  <Slides>35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9" baseType="lpstr">
      <vt:lpstr>Lora Bold Italics</vt:lpstr>
      <vt:lpstr>Lora Bold</vt:lpstr>
      <vt:lpstr>Gotham Condensed</vt:lpstr>
      <vt:lpstr>Open Sans</vt:lpstr>
      <vt:lpstr>Abhaya Libre</vt:lpstr>
      <vt:lpstr>Open Sans Bold</vt:lpstr>
      <vt:lpstr>Calibri</vt:lpstr>
      <vt:lpstr>Abhaya Libre Bold</vt:lpstr>
      <vt:lpstr>Lora Italics</vt:lpstr>
      <vt:lpstr>Absolutely Sharp </vt:lpstr>
      <vt:lpstr>Lora</vt:lpstr>
      <vt:lpstr>Open Sans Extra Bold</vt:lpstr>
      <vt:lpstr>Arial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megosztott_Süssünk főzzünk maradék nélkül óravázlat</dc:title>
  <dc:creator>Lippai Laura</dc:creator>
  <cp:lastModifiedBy>Lippai Laura</cp:lastModifiedBy>
  <cp:revision>2</cp:revision>
  <dcterms:created xsi:type="dcterms:W3CDTF">2006-08-16T00:00:00Z</dcterms:created>
  <dcterms:modified xsi:type="dcterms:W3CDTF">2025-04-22T08:45:19Z</dcterms:modified>
  <dc:identifier>DAGkPDcIbfA</dc:identifier>
</cp:coreProperties>
</file>